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7" r:id="rId5"/>
    <p:sldId id="268" r:id="rId6"/>
    <p:sldId id="269" r:id="rId7"/>
    <p:sldId id="270" r:id="rId8"/>
    <p:sldId id="257" r:id="rId9"/>
    <p:sldId id="261" r:id="rId10"/>
    <p:sldId id="262" r:id="rId11"/>
    <p:sldId id="263" r:id="rId12"/>
    <p:sldId id="266" r:id="rId13"/>
    <p:sldId id="265" r:id="rId14"/>
    <p:sldId id="264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63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741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04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40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90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93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710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726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0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37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19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C949B-7FC3-497B-B894-014DA5C7CCB2}" type="datetimeFigureOut">
              <a:rPr lang="zh-CN" altLang="en-US" smtClean="0"/>
              <a:t>2015/3/20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EB295-9392-4BAD-9E0B-032419221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04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59632" y="2060387"/>
            <a:ext cx="6677920" cy="2738735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/>
              <a:t>白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杨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礼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赞</a:t>
            </a:r>
            <a:endParaRPr lang="zh-CN" alt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510"/>
            <a:ext cx="3560563" cy="6856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437" y="1510"/>
            <a:ext cx="3560563" cy="6856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11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88887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/>
              <a:t>2.</a:t>
            </a:r>
            <a:r>
              <a:rPr lang="zh-CN" altLang="en-US" sz="3600" b="1" dirty="0" smtClean="0"/>
              <a:t>第二小节着力描写了高原的单调环境，与白杨的出现作对比。突出了白杨的挺</a:t>
            </a:r>
            <a:r>
              <a:rPr lang="zh-CN" altLang="en-US" sz="3600" b="1" dirty="0" smtClean="0"/>
              <a:t>拔和看见白杨时的惊喜。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1603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88887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3</a:t>
            </a:r>
            <a:r>
              <a:rPr lang="en-US" altLang="zh-CN" sz="3600" b="1" dirty="0" smtClean="0"/>
              <a:t>.</a:t>
            </a:r>
            <a:r>
              <a:rPr lang="zh-CN" altLang="en-US" sz="3600" b="1" dirty="0" smtClean="0"/>
              <a:t>白杨树树干笔直、傲然挺立、力争上游，它有极强的生命力。代表了北方</a:t>
            </a:r>
            <a:r>
              <a:rPr lang="zh-CN" altLang="en-US" sz="3600" b="1" smtClean="0"/>
              <a:t>农</a:t>
            </a:r>
            <a:r>
              <a:rPr lang="zh-CN" altLang="en-US" sz="3600" b="1" smtClean="0"/>
              <a:t>民和抗日民众。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07642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读一读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谒见胡杨</a:t>
            </a:r>
            <a:r>
              <a:rPr lang="en-US" altLang="zh-CN" dirty="0" smtClean="0"/>
              <a:t>》</a:t>
            </a:r>
            <a:r>
              <a:rPr lang="zh-CN" altLang="en-US" smtClean="0"/>
              <a:t>片段，思考：胡杨和白杨有什么相似之处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379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35088" y="260648"/>
            <a:ext cx="70932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/>
              <a:t>         几</a:t>
            </a:r>
            <a:r>
              <a:rPr lang="zh-CN" altLang="en-US" sz="3200" dirty="0"/>
              <a:t>百公里之内，皆是生命的禁区。 哗啦一声，胡杨在眼前打开！就在这生命的禁区里打开。仿佛突然把你带到了一个不着一粒沙，没有一丝风的世界。胡杨，高大的、矮小的，密密连成一片生命的方阵。这生命的荒原上突然就有了胡杨</a:t>
            </a:r>
            <a:r>
              <a:rPr lang="en-US" altLang="zh-CN" sz="3200" dirty="0"/>
              <a:t>!</a:t>
            </a:r>
            <a:r>
              <a:rPr lang="zh-CN" altLang="en-US" sz="3200" dirty="0"/>
              <a:t>那半绿半黄的，是清新、纯朴的姑娘，在沙里端立、舞蹈；那一树金黄的，是秋日里尊贵的新娘，将一树炫目的金黄高标于蓝天；那空留枯枝、横陈斜躺于沙的，是守卫边陲阵亡的先祖。</a:t>
            </a:r>
          </a:p>
        </p:txBody>
      </p:sp>
    </p:spTree>
    <p:extLst>
      <p:ext uri="{BB962C8B-B14F-4D97-AF65-F5344CB8AC3E}">
        <p14:creationId xmlns:p14="http://schemas.microsoft.com/office/powerpoint/2010/main" val="46739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52596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zh-CN" altLang="en-US" sz="8000" dirty="0" smtClean="0"/>
              <a:t> </a:t>
            </a:r>
            <a:endParaRPr lang="zh-CN" altLang="en-US" sz="8000" dirty="0"/>
          </a:p>
          <a:p>
            <a:r>
              <a:rPr lang="zh-CN" altLang="en-US" sz="8000" dirty="0"/>
              <a:t>       胡杨林间，红柳丛中，那矮小的幼树，还是认不出胡杨模样的一株弱柳；胡杨，一岁两岁叶如柳，五岁六岁叶似杨，及至成年像银杏叶。胡杨，难道同时有着这三种树的基因？胡杨，在沙漠之海中尽饮干渴，淡咽长风，在晚秋的金风里，将生命中的一树干渴，一树凄冷，一树苍凉，盛开作一树繁花！将一曲悲歌唱作辉煌。</a:t>
            </a:r>
          </a:p>
          <a:p>
            <a:pPr marL="0" indent="0">
              <a:buNone/>
            </a:pPr>
            <a:endParaRPr lang="zh-CN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39381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101" y="246651"/>
            <a:ext cx="3178696" cy="1143000"/>
          </a:xfrm>
        </p:spPr>
        <p:txBody>
          <a:bodyPr>
            <a:normAutofit/>
          </a:bodyPr>
          <a:lstStyle/>
          <a:p>
            <a:r>
              <a:rPr lang="zh-CN" altLang="en-US" b="1" dirty="0" smtClean="0"/>
              <a:t>秀颀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340768"/>
            <a:ext cx="8229600" cy="748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 smtClean="0"/>
              <a:t>美而高。颀，高。这里也有笔直的意味。</a:t>
            </a:r>
            <a:endParaRPr lang="zh-CN" altLang="en-US" dirty="0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474079" y="2574032"/>
            <a:ext cx="34467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 smtClean="0"/>
              <a:t>虬枝</a:t>
            </a:r>
            <a:endParaRPr lang="zh-CN" altLang="en-US" b="1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755576" y="3717032"/>
            <a:ext cx="8229600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盘曲的树枝。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-178815" y="4380345"/>
            <a:ext cx="47525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b="1" dirty="0" smtClean="0"/>
          </a:p>
          <a:p>
            <a:endParaRPr lang="zh-CN" altLang="en-US" b="1" dirty="0" smtClean="0"/>
          </a:p>
          <a:p>
            <a:r>
              <a:rPr lang="zh-CN" altLang="en-US" sz="12000" b="1" dirty="0" smtClean="0"/>
              <a:t>恹恹</a:t>
            </a:r>
            <a:endParaRPr lang="zh-CN" altLang="en-US" sz="12000" b="1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490420" y="5733256"/>
            <a:ext cx="8229600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 smtClean="0"/>
              <a:t>形容患病而精神疲乏。</a:t>
            </a:r>
            <a:endParaRPr lang="zh-CN" altLang="en-US" dirty="0"/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5075048" y="246651"/>
            <a:ext cx="21999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/>
              <a:t>xiù qí </a:t>
            </a:r>
            <a:endParaRPr lang="zh-CN" altLang="en-US" b="1" dirty="0"/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5093505" y="2488665"/>
            <a:ext cx="23854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/>
              <a:t>qiú zhī</a:t>
            </a:r>
            <a:endParaRPr lang="zh-CN" altLang="en-US" b="1" dirty="0"/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4441557" y="4474288"/>
            <a:ext cx="32891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/>
              <a:t>yān yān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19695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7" grpId="0" build="p"/>
      <p:bldP spid="8" grpId="0"/>
      <p:bldP spid="9" grpId="0" build="p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-7190" y="186155"/>
            <a:ext cx="47525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b="1" dirty="0" smtClean="0"/>
          </a:p>
          <a:p>
            <a:endParaRPr lang="zh-CN" altLang="en-US" b="1" dirty="0" smtClean="0"/>
          </a:p>
          <a:p>
            <a:r>
              <a:rPr lang="zh-CN" altLang="en-US" sz="12000" b="1" dirty="0" smtClean="0"/>
              <a:t>逸出</a:t>
            </a:r>
            <a:endParaRPr lang="zh-CN" altLang="en-US" sz="12000" b="1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496934" y="1208788"/>
            <a:ext cx="8229600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 smtClean="0"/>
              <a:t>显出。</a:t>
            </a:r>
            <a:endParaRPr lang="zh-CN" altLang="en-US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466485" y="1997450"/>
            <a:ext cx="3467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 smtClean="0"/>
              <a:t>婆娑</a:t>
            </a:r>
            <a:endParaRPr lang="zh-CN" altLang="en-US" b="1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692854" y="3063580"/>
            <a:ext cx="8229600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 smtClean="0"/>
              <a:t>盘旋舞动的样子。</a:t>
            </a:r>
            <a:endParaRPr lang="zh-CN" altLang="en-US" dirty="0"/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3779912" y="227167"/>
            <a:ext cx="47525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b="1" dirty="0" smtClean="0"/>
          </a:p>
          <a:p>
            <a:endParaRPr lang="zh-CN" altLang="en-US" b="1" dirty="0" smtClean="0"/>
          </a:p>
          <a:p>
            <a:r>
              <a:rPr lang="en-US" altLang="zh-CN" sz="12000" b="1" dirty="0" smtClean="0"/>
              <a:t>yì chū</a:t>
            </a:r>
            <a:endParaRPr lang="zh-CN" altLang="en-US" sz="12000" b="1" dirty="0"/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4422349" y="1997450"/>
            <a:ext cx="3467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/>
              <a:t>pó suō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57434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/>
      <p:bldP spid="9" grpId="0" build="p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19672" y="1916832"/>
            <a:ext cx="5904656" cy="2044824"/>
          </a:xfrm>
        </p:spPr>
        <p:txBody>
          <a:bodyPr>
            <a:normAutofit/>
          </a:bodyPr>
          <a:lstStyle/>
          <a:p>
            <a:pPr algn="ctr"/>
            <a:r>
              <a:rPr lang="zh-CN" altLang="en-US" sz="9600" dirty="0">
                <a:solidFill>
                  <a:schemeClr val="accent1">
                    <a:lumMod val="75000"/>
                  </a:schemeClr>
                </a:solidFill>
              </a:rPr>
              <a:t>读一读</a:t>
            </a:r>
          </a:p>
        </p:txBody>
      </p:sp>
    </p:spTree>
    <p:extLst>
      <p:ext uri="{BB962C8B-B14F-4D97-AF65-F5344CB8AC3E}">
        <p14:creationId xmlns:p14="http://schemas.microsoft.com/office/powerpoint/2010/main" val="30047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 smtClean="0"/>
              <a:t>         白</a:t>
            </a:r>
            <a:r>
              <a:rPr lang="zh-CN" altLang="en-US" sz="4000" b="1" dirty="0"/>
              <a:t>杨是杨柳</a:t>
            </a:r>
            <a:r>
              <a:rPr lang="zh-CN" altLang="en-US" sz="4000" b="1" dirty="0" smtClean="0"/>
              <a:t>科杨属植</a:t>
            </a:r>
            <a:r>
              <a:rPr lang="zh-CN" altLang="en-US" sz="4000" b="1" dirty="0"/>
              <a:t>物的通称，原产北半球，较其它杨属植物分布于较北较高处，以叶在微风中摇摆，树干非常直而闻名</a:t>
            </a:r>
            <a:r>
              <a:rPr lang="zh-CN" altLang="en-US" sz="4000" b="1" dirty="0" smtClean="0"/>
              <a:t>。</a:t>
            </a:r>
            <a:r>
              <a:rPr lang="zh-CN" altLang="en-US" sz="4000" b="1" dirty="0"/>
              <a:t>白杨</a:t>
            </a:r>
            <a:r>
              <a:rPr lang="zh-CN" altLang="en-US" sz="4000" b="1" dirty="0" smtClean="0"/>
              <a:t>多</a:t>
            </a:r>
            <a:r>
              <a:rPr lang="zh-CN" altLang="en-US" sz="4000" b="1" dirty="0"/>
              <a:t>生长成林，罕见单株者，甚有益于自然景观。树皮灰绿平滑，分枝自然；绿叶茂密，转为鲜</a:t>
            </a:r>
            <a:r>
              <a:rPr lang="zh-CN" altLang="en-US" sz="4000" b="1" dirty="0" smtClean="0"/>
              <a:t>黄。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87380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0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1"/>
            <a:ext cx="4572000" cy="680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305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3"/>
            <a:ext cx="9144000" cy="684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47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         茅盾</a:t>
            </a:r>
            <a:r>
              <a:rPr lang="en-US" altLang="zh-CN" dirty="0" smtClean="0"/>
              <a:t>(1896</a:t>
            </a:r>
            <a:r>
              <a:rPr lang="zh-CN" altLang="en-US" dirty="0" smtClean="0"/>
              <a:t>年</a:t>
            </a:r>
            <a:r>
              <a:rPr lang="en-US" altLang="zh-CN" dirty="0" smtClean="0"/>
              <a:t>7</a:t>
            </a:r>
            <a:r>
              <a:rPr lang="zh-CN" altLang="en-US" dirty="0" smtClean="0"/>
              <a:t>月</a:t>
            </a:r>
            <a:r>
              <a:rPr lang="en-US" altLang="zh-CN" dirty="0" smtClean="0"/>
              <a:t>4</a:t>
            </a:r>
            <a:r>
              <a:rPr lang="zh-CN" altLang="en-US" dirty="0" smtClean="0"/>
              <a:t>日</a:t>
            </a:r>
            <a:r>
              <a:rPr lang="en-US" altLang="zh-CN" dirty="0" smtClean="0"/>
              <a:t>—1981</a:t>
            </a:r>
            <a:r>
              <a:rPr lang="zh-CN" altLang="en-US" dirty="0" smtClean="0"/>
              <a:t>年</a:t>
            </a:r>
            <a:r>
              <a:rPr lang="en-US" altLang="zh-CN" dirty="0" smtClean="0"/>
              <a:t>3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14</a:t>
            </a:r>
            <a:r>
              <a:rPr lang="zh-CN" altLang="en-US" dirty="0" smtClean="0"/>
              <a:t>日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原名沈德鸿，笔名茅盾等，字雁冰。浙江嘉兴桐乡人。出生在一个思想观念颇为新颖的家庭里，从小接受新式的教育。后考入北京大学预科，毕业后入商务印书馆工作，从此走上了改革中国文艺的道路，他是新文化运动的先驱者、中国革命文艺的奠基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682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88887"/>
            <a:ext cx="77048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/>
              <a:t>1.</a:t>
            </a:r>
            <a:r>
              <a:rPr lang="zh-CN" altLang="en-US" sz="3600" b="1" dirty="0" smtClean="0"/>
              <a:t>礼赞：对</a:t>
            </a:r>
            <a:r>
              <a:rPr lang="zh-CN" altLang="en-US" sz="3600" b="1" dirty="0"/>
              <a:t>某事物或人物的赞美现代汉语中指赞赏，是比赞赏更书面一种的用法，带有一种敬重和钦佩的味</a:t>
            </a:r>
            <a:r>
              <a:rPr lang="zh-CN" altLang="en-US" sz="3600" b="1" dirty="0" smtClean="0"/>
              <a:t>道。</a:t>
            </a:r>
            <a:endParaRPr lang="en-US" altLang="zh-CN" sz="3600" b="1" dirty="0" smtClean="0"/>
          </a:p>
          <a:p>
            <a:r>
              <a:rPr lang="zh-CN" altLang="en-US" sz="3600" b="1" dirty="0" smtClean="0"/>
              <a:t>因为作者认为白杨力争上游、坚强不屈，值得钦佩，所以用“礼赞”。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0770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827</Words>
  <Application>Microsoft Office PowerPoint</Application>
  <PresentationFormat>全屏显示(4:3)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主题​​</vt:lpstr>
      <vt:lpstr>白 杨 礼 赞</vt:lpstr>
      <vt:lpstr>秀颀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Tony</dc:creator>
  <cp:lastModifiedBy>Tony</cp:lastModifiedBy>
  <cp:revision>12</cp:revision>
  <dcterms:created xsi:type="dcterms:W3CDTF">2015-03-13T12:30:23Z</dcterms:created>
  <dcterms:modified xsi:type="dcterms:W3CDTF">2015-03-20T12:26:00Z</dcterms:modified>
</cp:coreProperties>
</file>