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5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9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开头" id="{B54362AA-C696-4BB0-BBAC-66255A3993FF}">
          <p14:sldIdLst>
            <p14:sldId id="257"/>
            <p14:sldId id="256"/>
            <p14:sldId id="258"/>
          </p14:sldIdLst>
        </p14:section>
        <p14:section name="音乐剧" id="{254F9D22-46FA-41DB-84E2-50921A1F0490}">
          <p14:sldIdLst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2"/>
            <p14:sldId id="271"/>
            <p14:sldId id="275"/>
            <p14:sldId id="273"/>
            <p14:sldId id="274"/>
            <p14:sldId id="276"/>
            <p14:sldId id="277"/>
            <p14:sldId id="278"/>
          </p14:sldIdLst>
        </p14:section>
        <p14:section name="剧场" id="{13159C48-5307-43B0-842D-FC56BCB8A15E}">
          <p14:sldIdLst>
            <p14:sldId id="279"/>
            <p14:sldId id="280"/>
            <p14:sldId id="281"/>
            <p14:sldId id="282"/>
            <p14:sldId id="283"/>
            <p14:sldId id="284"/>
            <p14:sldId id="292"/>
            <p14:sldId id="285"/>
            <p14:sldId id="286"/>
            <p14:sldId id="287"/>
            <p14:sldId id="288"/>
            <p14:sldId id="289"/>
            <p14:sldId id="290"/>
          </p14:sldIdLst>
        </p14:section>
        <p14:section name="放进" id="{41B21B91-EFC1-4D21-8EDB-BE303FFBAC6C}">
          <p14:sldIdLst>
            <p14:sldId id="291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  <p14:section name="表演" id="{54CFF1B8-0C90-4CCE-9D6D-DAD6BDD2DED1}">
          <p14:sldIdLst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8CE0"/>
    <a:srgbClr val="F1ADCC"/>
    <a:srgbClr val="F5A071"/>
    <a:srgbClr val="00FFFF"/>
    <a:srgbClr val="BC6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91" autoAdjust="0"/>
    <p:restoredTop sz="88204" autoAdjust="0"/>
  </p:normalViewPr>
  <p:slideViewPr>
    <p:cSldViewPr snapToGrid="0">
      <p:cViewPr varScale="1">
        <p:scale>
          <a:sx n="78" d="100"/>
          <a:sy n="78" d="100"/>
        </p:scale>
        <p:origin x="264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0774D-6BEF-41F8-8CB3-3D2F6D136C68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32DD3-71AD-494D-9D3F-924F6FD08C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14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大象装进冰箱分三步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487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发现设定不够</a:t>
            </a:r>
            <a:r>
              <a:rPr lang="en-US" altLang="zh-CN" dirty="0"/>
              <a:t>-</a:t>
            </a:r>
            <a:r>
              <a:rPr lang="zh-CN" altLang="en-US" dirty="0"/>
              <a:t>加设定！（自然推导出新设定</a:t>
            </a:r>
            <a:r>
              <a:rPr lang="en-US" altLang="zh-CN" dirty="0"/>
              <a:t>——</a:t>
            </a:r>
            <a:r>
              <a:rPr lang="zh-CN" altLang="en-US" dirty="0"/>
              <a:t>家庭和睦？给出反常规的设定</a:t>
            </a:r>
            <a:r>
              <a:rPr lang="en-US" altLang="zh-CN" dirty="0"/>
              <a:t>——</a:t>
            </a:r>
            <a:r>
              <a:rPr lang="zh-CN" altLang="en-US" dirty="0"/>
              <a:t>并不天真？）</a:t>
            </a:r>
            <a:endParaRPr lang="en-US" altLang="zh-CN" dirty="0"/>
          </a:p>
          <a:p>
            <a:r>
              <a:rPr lang="zh-CN" altLang="en-US" dirty="0"/>
              <a:t>周的歌理应温和、总体相对顺，但可以暗藏力量</a:t>
            </a:r>
            <a:r>
              <a:rPr lang="en-US" altLang="zh-CN" dirty="0"/>
              <a:t>——</a:t>
            </a:r>
            <a:r>
              <a:rPr lang="zh-CN" altLang="en-US" dirty="0"/>
              <a:t>民谣？或者</a:t>
            </a:r>
            <a:r>
              <a:rPr lang="en-US" altLang="zh-CN" dirty="0"/>
              <a:t>……</a:t>
            </a:r>
          </a:p>
          <a:p>
            <a:r>
              <a:rPr lang="zh-CN" altLang="en-US" dirty="0"/>
              <a:t>关于押韵：切勿过于刻意</a:t>
            </a:r>
            <a:endParaRPr lang="en-US" altLang="zh-CN" dirty="0"/>
          </a:p>
          <a:p>
            <a:r>
              <a:rPr lang="zh-CN" altLang="en-US" dirty="0"/>
              <a:t>飞机上 为切入口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41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对比</a:t>
            </a:r>
            <a:r>
              <a:rPr lang="en-US" altLang="zh-CN" dirty="0"/>
              <a:t>-</a:t>
            </a:r>
            <a:r>
              <a:rPr lang="zh-CN" altLang="en-US" dirty="0"/>
              <a:t>实与虚</a:t>
            </a:r>
            <a:endParaRPr lang="en-US" altLang="zh-CN" dirty="0"/>
          </a:p>
          <a:p>
            <a:r>
              <a:rPr lang="zh-CN" altLang="en-US" dirty="0"/>
              <a:t>引入、不用着急</a:t>
            </a:r>
            <a:endParaRPr lang="en-US" altLang="zh-CN" dirty="0"/>
          </a:p>
          <a:p>
            <a:r>
              <a:rPr lang="zh-CN" altLang="en-US" dirty="0"/>
              <a:t>（不如这首歌就叫</a:t>
            </a:r>
            <a:r>
              <a:rPr lang="en-US" altLang="zh-CN" dirty="0"/>
              <a:t>【</a:t>
            </a:r>
            <a:r>
              <a:rPr lang="zh-CN" altLang="en-US" dirty="0"/>
              <a:t>飞</a:t>
            </a:r>
            <a:r>
              <a:rPr lang="en-US" altLang="zh-CN" dirty="0"/>
              <a:t>】</a:t>
            </a:r>
            <a:r>
              <a:rPr lang="zh-CN" altLang="en-US" dirty="0"/>
              <a:t>吧）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714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乐理</a:t>
            </a:r>
            <a:r>
              <a:rPr lang="en-US" altLang="zh-CN" dirty="0"/>
              <a:t>-</a:t>
            </a:r>
            <a:r>
              <a:rPr lang="zh-CN" altLang="en-US" dirty="0"/>
              <a:t>不是非要了解才能写歌</a:t>
            </a:r>
            <a:endParaRPr lang="en-US" altLang="zh-CN" dirty="0"/>
          </a:p>
          <a:p>
            <a:r>
              <a:rPr lang="zh-CN" altLang="en-US" dirty="0"/>
              <a:t>情绪与自然的转折</a:t>
            </a:r>
            <a:endParaRPr lang="en-US" altLang="zh-CN" dirty="0"/>
          </a:p>
          <a:p>
            <a:r>
              <a:rPr lang="zh-CN" altLang="en-US" dirty="0"/>
              <a:t>依字行腔、不同风格的旋律</a:t>
            </a:r>
            <a:endParaRPr lang="en-US" altLang="zh-CN" dirty="0"/>
          </a:p>
          <a:p>
            <a:r>
              <a:rPr lang="en-US" altLang="zh-CN" dirty="0"/>
              <a:t>*</a:t>
            </a:r>
            <a:r>
              <a:rPr lang="zh-CN" altLang="en-US" dirty="0"/>
              <a:t>按时间可选：语文公开课赤壁赋故事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402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必要的剧情补充</a:t>
            </a:r>
            <a:endParaRPr lang="en-US" altLang="zh-CN" dirty="0"/>
          </a:p>
          <a:p>
            <a:r>
              <a:rPr lang="zh-CN" altLang="en-US" dirty="0"/>
              <a:t>宣叙调</a:t>
            </a:r>
            <a:r>
              <a:rPr lang="en-US" altLang="zh-CN" dirty="0"/>
              <a:t>vs</a:t>
            </a:r>
            <a:r>
              <a:rPr lang="zh-CN" altLang="en-US" dirty="0"/>
              <a:t>直接念白（个人习惯念白）</a:t>
            </a:r>
            <a:endParaRPr lang="en-US" altLang="zh-CN" dirty="0"/>
          </a:p>
          <a:p>
            <a:r>
              <a:rPr lang="zh-CN" altLang="en-US" dirty="0"/>
              <a:t>不想干扰歌曲？试着在进行中穿插，但切勿喧宾夺主；或更换位置，但注意给观众留下记忆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2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剧情的关键点很可能是偶然想到的</a:t>
            </a:r>
            <a:endParaRPr lang="en-US" altLang="zh-CN" dirty="0"/>
          </a:p>
          <a:p>
            <a:r>
              <a:rPr lang="zh-CN" altLang="en-US" dirty="0"/>
              <a:t>给人物设定目标</a:t>
            </a:r>
            <a:endParaRPr lang="en-US" altLang="zh-CN" dirty="0"/>
          </a:p>
          <a:p>
            <a:r>
              <a:rPr lang="zh-CN" altLang="en-US" dirty="0"/>
              <a:t>俗套未必无聊 事实上初始设定复杂可能更难表现（有关刻奇）</a:t>
            </a:r>
            <a:endParaRPr lang="en-US" altLang="zh-CN" dirty="0"/>
          </a:p>
          <a:p>
            <a:r>
              <a:rPr lang="zh-CN" altLang="en-US" dirty="0"/>
              <a:t>不直接设定成周</a:t>
            </a:r>
            <a:r>
              <a:rPr lang="en-US" altLang="zh-CN" dirty="0"/>
              <a:t>-</a:t>
            </a:r>
            <a:r>
              <a:rPr lang="zh-CN" altLang="en-US" dirty="0"/>
              <a:t>增加可能冲突</a:t>
            </a:r>
            <a:endParaRPr lang="en-US" altLang="zh-CN" dirty="0"/>
          </a:p>
          <a:p>
            <a:r>
              <a:rPr lang="zh-CN" altLang="en-US" dirty="0"/>
              <a:t>（顺便还能扣题新生，给予多重含义）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879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主副歌过渡 也可泛指过渡部分</a:t>
            </a:r>
            <a:endParaRPr lang="en-US" altLang="zh-CN" dirty="0"/>
          </a:p>
          <a:p>
            <a:r>
              <a:rPr lang="zh-CN" altLang="en-US" dirty="0"/>
              <a:t>用音乐的碰撞进行对话（此处为同时但孤立）</a:t>
            </a:r>
            <a:endParaRPr lang="en-US" altLang="zh-CN" dirty="0"/>
          </a:p>
          <a:p>
            <a:r>
              <a:rPr lang="zh-CN" altLang="en-US" dirty="0"/>
              <a:t>情绪和舞台调度都需要过渡（调度放在下一部分）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859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与合唱团的纯乐器性不同，音乐剧合唱往往需要表达共同情绪，或是有差别的异口同声</a:t>
            </a:r>
            <a:endParaRPr lang="en-US" altLang="zh-CN" dirty="0"/>
          </a:p>
          <a:p>
            <a:r>
              <a:rPr lang="zh-CN" altLang="en-US" dirty="0"/>
              <a:t>一般在情绪高点，如设置成副歌</a:t>
            </a:r>
            <a:endParaRPr lang="en-US" altLang="zh-CN" dirty="0"/>
          </a:p>
          <a:p>
            <a:r>
              <a:rPr lang="zh-CN" altLang="en-US" dirty="0"/>
              <a:t>这里作为以周为代表的</a:t>
            </a:r>
            <a:r>
              <a:rPr lang="en-US" altLang="zh-CN" dirty="0"/>
              <a:t>【</a:t>
            </a:r>
            <a:r>
              <a:rPr lang="zh-CN" altLang="en-US" dirty="0"/>
              <a:t>新生感受</a:t>
            </a:r>
            <a:r>
              <a:rPr lang="en-US" altLang="zh-CN" dirty="0"/>
              <a:t>】</a:t>
            </a:r>
            <a:r>
              <a:rPr lang="zh-CN" altLang="en-US" dirty="0"/>
              <a:t>的统一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230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氛围下的个人情绪，可以正衬也可以反衬</a:t>
            </a:r>
            <a:endParaRPr lang="en-US" altLang="zh-CN" dirty="0"/>
          </a:p>
          <a:p>
            <a:r>
              <a:rPr lang="en-US" altLang="zh-CN" dirty="0"/>
              <a:t>*</a:t>
            </a:r>
            <a:r>
              <a:rPr lang="zh-CN" altLang="en-US" dirty="0"/>
              <a:t>涉及和声的部分需要一些基本乐理，但实际上靠感觉可以解决一大部分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688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将个人与其余音乐情绪做一定的分离</a:t>
            </a:r>
            <a:endParaRPr lang="en-US" altLang="zh-CN" dirty="0"/>
          </a:p>
          <a:p>
            <a:r>
              <a:rPr lang="zh-CN" altLang="en-US" dirty="0"/>
              <a:t>同样有衬托意味</a:t>
            </a:r>
            <a:endParaRPr lang="en-US" altLang="zh-CN" dirty="0"/>
          </a:p>
          <a:p>
            <a:r>
              <a:rPr lang="zh-CN" altLang="en-US" dirty="0"/>
              <a:t>歌中的独白应视为某种宣叙，未必符合日常语言（中二）</a:t>
            </a:r>
            <a:endParaRPr lang="en-US" altLang="zh-CN" dirty="0"/>
          </a:p>
          <a:p>
            <a:r>
              <a:rPr lang="zh-CN" altLang="en-US" dirty="0"/>
              <a:t>不用开场就给出太详细的解释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071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再现，一种偷懒的方法</a:t>
            </a:r>
            <a:endParaRPr lang="en-US" altLang="zh-CN" dirty="0"/>
          </a:p>
          <a:p>
            <a:r>
              <a:rPr lang="zh-CN" altLang="en-US" dirty="0"/>
              <a:t>尽量不要完全重复，做词或曲上的区分</a:t>
            </a:r>
            <a:endParaRPr lang="en-US" altLang="zh-CN" dirty="0"/>
          </a:p>
          <a:p>
            <a:r>
              <a:rPr lang="zh-CN" altLang="en-US" dirty="0"/>
              <a:t>这里用殷的口吻重写</a:t>
            </a:r>
            <a:endParaRPr lang="en-US" altLang="zh-CN" dirty="0"/>
          </a:p>
          <a:p>
            <a:r>
              <a:rPr lang="zh-CN" altLang="en-US" dirty="0"/>
              <a:t>为了方便直接编在第二段副歌，当然也可后面再用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08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校学生音乐剧社出品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545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台词本身作为重点，说出台词的人不重要</a:t>
            </a:r>
            <a:endParaRPr lang="en-US" altLang="zh-CN" dirty="0"/>
          </a:p>
          <a:p>
            <a:r>
              <a:rPr lang="zh-CN" altLang="en-US" dirty="0"/>
              <a:t>混杂的情绪铺垫</a:t>
            </a:r>
            <a:endParaRPr lang="en-US" altLang="zh-CN" dirty="0"/>
          </a:p>
          <a:p>
            <a:r>
              <a:rPr lang="zh-CN" altLang="en-US" dirty="0"/>
              <a:t>取材是必要的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497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整体架构的选择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825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改进：</a:t>
            </a:r>
            <a:endParaRPr lang="en-US" altLang="zh-CN" dirty="0"/>
          </a:p>
          <a:p>
            <a:r>
              <a:rPr lang="zh-CN" altLang="en-US" dirty="0"/>
              <a:t>初始写可能偏多，需要更集中紧凑</a:t>
            </a:r>
            <a:endParaRPr lang="en-US" altLang="zh-CN" dirty="0"/>
          </a:p>
          <a:p>
            <a:r>
              <a:rPr lang="zh-CN" altLang="en-US" dirty="0"/>
              <a:t>设定等有修改需要回调</a:t>
            </a:r>
            <a:endParaRPr lang="en-US" altLang="zh-CN" dirty="0"/>
          </a:p>
          <a:p>
            <a:r>
              <a:rPr lang="zh-CN" altLang="en-US" dirty="0"/>
              <a:t>（写剧本一定要多改）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6080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一个符合音乐剧要求的剧场至少有六个需求，分为舞台上与总控室两部分（动线和道具排布需要由舞台决定）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197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以告白动线为例</a:t>
            </a:r>
            <a:endParaRPr lang="en-US" altLang="zh-CN" dirty="0"/>
          </a:p>
          <a:p>
            <a:r>
              <a:rPr lang="zh-CN" altLang="en-US" dirty="0"/>
              <a:t>复杂的动线需要有参照</a:t>
            </a:r>
            <a:r>
              <a:rPr lang="en-US" altLang="zh-CN" dirty="0"/>
              <a:t>/</a:t>
            </a:r>
            <a:r>
              <a:rPr lang="zh-CN" altLang="en-US" dirty="0"/>
              <a:t>地标</a:t>
            </a:r>
            <a:endParaRPr lang="en-US" altLang="zh-CN" dirty="0"/>
          </a:p>
          <a:p>
            <a:r>
              <a:rPr lang="zh-CN" altLang="en-US" dirty="0"/>
              <a:t>演员的不精确性</a:t>
            </a:r>
            <a:endParaRPr lang="en-US" altLang="zh-CN" dirty="0"/>
          </a:p>
          <a:p>
            <a:r>
              <a:rPr lang="zh-CN" altLang="en-US" dirty="0"/>
              <a:t>（和道具的协同）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4049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现场环节？</a:t>
            </a:r>
            <a:endParaRPr lang="en-US" altLang="zh-CN" dirty="0"/>
          </a:p>
          <a:p>
            <a:r>
              <a:rPr lang="en-US" altLang="zh-CN" dirty="0"/>
              <a:t>*</a:t>
            </a:r>
            <a:r>
              <a:rPr lang="zh-CN" altLang="en-US" dirty="0"/>
              <a:t>也可直接参考剧本动线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400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松果质心</a:t>
            </a:r>
            <a:r>
              <a:rPr lang="en-US" altLang="zh-CN" dirty="0"/>
              <a:t>B</a:t>
            </a:r>
            <a:r>
              <a:rPr lang="zh-CN" altLang="en-US" dirty="0"/>
              <a:t>站视频</a:t>
            </a:r>
            <a:r>
              <a:rPr lang="en-US" altLang="zh-CN" dirty="0"/>
              <a:t>《</a:t>
            </a:r>
            <a:r>
              <a:rPr lang="zh-CN" altLang="en-US" dirty="0"/>
              <a:t>科大演出舞台灯光控制教学</a:t>
            </a:r>
            <a:r>
              <a:rPr lang="en-US" altLang="zh-CN" dirty="0"/>
              <a:t>》</a:t>
            </a:r>
          </a:p>
          <a:p>
            <a:r>
              <a:rPr lang="zh-CN" altLang="en-US" dirty="0"/>
              <a:t>需要熟悉现场效果才可能在不见到现场时进行设计，一般非常耗时</a:t>
            </a:r>
            <a:endParaRPr lang="en-US" altLang="zh-CN" dirty="0"/>
          </a:p>
          <a:p>
            <a:r>
              <a:rPr lang="zh-CN" altLang="en-US" dirty="0"/>
              <a:t>一些基本效果有基本实现方式</a:t>
            </a:r>
            <a:endParaRPr lang="en-US" altLang="zh-CN" dirty="0"/>
          </a:p>
          <a:p>
            <a:r>
              <a:rPr lang="en-US" altLang="zh-CN" dirty="0"/>
              <a:t>*</a:t>
            </a:r>
            <a:r>
              <a:rPr lang="zh-CN" altLang="en-US" dirty="0"/>
              <a:t>可以分两阶段，走位前定氛围、走位后定大致灯光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929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灯控与灯光设计</a:t>
            </a:r>
            <a:endParaRPr lang="en-US" altLang="zh-CN" dirty="0"/>
          </a:p>
          <a:p>
            <a:r>
              <a:rPr lang="en-US" altLang="zh-CN" dirty="0"/>
              <a:t>*</a:t>
            </a:r>
            <a:r>
              <a:rPr lang="zh-CN" altLang="en-US" dirty="0"/>
              <a:t>从现场薅灯控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40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设计阶段与购买阶段</a:t>
            </a:r>
            <a:endParaRPr lang="en-US" altLang="zh-CN" dirty="0"/>
          </a:p>
          <a:p>
            <a:r>
              <a:rPr lang="zh-CN" altLang="en-US" dirty="0"/>
              <a:t>考虑实际预算平衡效果</a:t>
            </a:r>
            <a:endParaRPr lang="en-US" altLang="zh-CN" dirty="0"/>
          </a:p>
          <a:p>
            <a:r>
              <a:rPr lang="zh-CN" altLang="en-US" dirty="0"/>
              <a:t>（有些可以用生活中常见代替）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611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场务的需求与场务稿</a:t>
            </a:r>
            <a:endParaRPr lang="en-US" altLang="zh-CN" dirty="0"/>
          </a:p>
          <a:p>
            <a:r>
              <a:rPr lang="zh-CN" altLang="en-US" dirty="0"/>
              <a:t>拉幕、耳麦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54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三步：音乐剧、剧场、装进，体验流程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6354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结合现场情况进行设计</a:t>
            </a:r>
            <a:endParaRPr lang="en-US" altLang="zh-CN" dirty="0"/>
          </a:p>
          <a:p>
            <a:r>
              <a:rPr lang="zh-CN" altLang="en-US" dirty="0"/>
              <a:t>可以大幅简化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197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主屏背景</a:t>
            </a:r>
            <a:r>
              <a:rPr lang="en-US" altLang="zh-CN" dirty="0"/>
              <a:t>-</a:t>
            </a:r>
            <a:r>
              <a:rPr lang="zh-CN" altLang="en-US" dirty="0"/>
              <a:t>呈现场景的主要（省钱）方式、极端效果</a:t>
            </a:r>
            <a:endParaRPr lang="en-US" altLang="zh-CN" dirty="0"/>
          </a:p>
          <a:p>
            <a:r>
              <a:rPr lang="zh-CN" altLang="en-US" dirty="0"/>
              <a:t>侧屏背景</a:t>
            </a:r>
            <a:r>
              <a:rPr lang="en-US" altLang="zh-CN" dirty="0"/>
              <a:t>-</a:t>
            </a:r>
            <a:r>
              <a:rPr lang="zh-CN" altLang="en-US" dirty="0"/>
              <a:t>必要的歌词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027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进行设计</a:t>
            </a:r>
            <a:endParaRPr lang="en-US" altLang="zh-CN" dirty="0"/>
          </a:p>
          <a:p>
            <a:r>
              <a:rPr lang="zh-CN" altLang="en-US" dirty="0"/>
              <a:t>由于单屏 需要现场呈现歌词</a:t>
            </a:r>
            <a:endParaRPr lang="en-US" altLang="zh-CN" dirty="0"/>
          </a:p>
          <a:p>
            <a:r>
              <a:rPr lang="en-US" altLang="zh-CN" dirty="0"/>
              <a:t>*</a:t>
            </a:r>
            <a:r>
              <a:rPr lang="zh-CN" altLang="en-US" dirty="0"/>
              <a:t>从现场薅屏控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512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同样分设计阶段与购买</a:t>
            </a:r>
            <a:r>
              <a:rPr lang="en-US" altLang="zh-CN" dirty="0"/>
              <a:t>/</a:t>
            </a:r>
            <a:r>
              <a:rPr lang="zh-CN" altLang="en-US" dirty="0"/>
              <a:t>制作阶段 与道具类似</a:t>
            </a:r>
            <a:endParaRPr lang="en-US" altLang="zh-CN" dirty="0"/>
          </a:p>
          <a:p>
            <a:r>
              <a:rPr lang="zh-CN" altLang="en-US" dirty="0"/>
              <a:t>妆造需要专业人士 舞台妆偏浓 可能会需要更极端的构造</a:t>
            </a:r>
            <a:endParaRPr lang="en-US" altLang="zh-CN" dirty="0"/>
          </a:p>
          <a:p>
            <a:r>
              <a:rPr lang="en-US" altLang="zh-CN" dirty="0"/>
              <a:t>*</a:t>
            </a:r>
            <a:r>
              <a:rPr lang="zh-CN" altLang="en-US" dirty="0"/>
              <a:t>跳过此环节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633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作曲与编曲、专业知识？</a:t>
            </a:r>
            <a:endParaRPr lang="en-US" altLang="zh-CN" dirty="0"/>
          </a:p>
          <a:p>
            <a:r>
              <a:rPr lang="zh-CN" altLang="en-US" dirty="0"/>
              <a:t>动机（以科大校歌为例，水平翻转、竖直翻转、拆分）</a:t>
            </a:r>
            <a:endParaRPr lang="en-US" altLang="zh-CN" dirty="0"/>
          </a:p>
          <a:p>
            <a:r>
              <a:rPr lang="zh-CN" altLang="en-US" dirty="0"/>
              <a:t>不同乐器与混音（专业软件，最基本：声道、音量、延迟）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3156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和声预录与混入（展示</a:t>
            </a:r>
            <a:r>
              <a:rPr lang="en-US" altLang="zh-CN" dirty="0"/>
              <a:t>《</a:t>
            </a:r>
            <a:r>
              <a:rPr lang="zh-CN" altLang="en-US" dirty="0"/>
              <a:t>段错误</a:t>
            </a:r>
            <a:r>
              <a:rPr lang="en-US" altLang="zh-CN" dirty="0"/>
              <a:t>》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现场调音台的作用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925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放进剧场是最麻烦的一步，需要考虑到各个方面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470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建立对剧本的基本熟悉，知道大概在何处需要进</a:t>
            </a:r>
            <a:endParaRPr lang="en-US" altLang="zh-CN" dirty="0"/>
          </a:p>
          <a:p>
            <a:r>
              <a:rPr lang="zh-CN" altLang="en-US" dirty="0"/>
              <a:t>（角色小传）</a:t>
            </a:r>
            <a:endParaRPr lang="en-US" altLang="zh-CN" dirty="0"/>
          </a:p>
          <a:p>
            <a:r>
              <a:rPr lang="en-US" altLang="zh-CN" dirty="0"/>
              <a:t>*</a:t>
            </a:r>
            <a:r>
              <a:rPr lang="zh-CN" altLang="en-US" dirty="0"/>
              <a:t>确定旁白人选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8238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在之前已经完成了，现在需要尝试走台</a:t>
            </a:r>
            <a:endParaRPr lang="en-US" altLang="zh-CN" dirty="0"/>
          </a:p>
          <a:p>
            <a:r>
              <a:rPr lang="zh-CN" altLang="en-US" dirty="0"/>
              <a:t>（后期可能需要带服装道具）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3931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歌曲优先级一般比台词更高</a:t>
            </a:r>
            <a:endParaRPr lang="en-US" altLang="zh-CN" dirty="0"/>
          </a:p>
          <a:p>
            <a:r>
              <a:rPr lang="zh-CN" altLang="en-US" dirty="0"/>
              <a:t>（合唱一句句带唱）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728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一般含义：用音乐演出剧本（狭义</a:t>
            </a:r>
            <a:r>
              <a:rPr lang="en-US" altLang="zh-CN" dirty="0"/>
              <a:t>-</a:t>
            </a:r>
            <a:r>
              <a:rPr lang="zh-CN" altLang="en-US" dirty="0"/>
              <a:t>故事）（威尔第</a:t>
            </a:r>
            <a:r>
              <a:rPr lang="en-US" altLang="zh-CN" dirty="0"/>
              <a:t>-</a:t>
            </a:r>
            <a:r>
              <a:rPr lang="zh-CN" altLang="en-US" dirty="0"/>
              <a:t>弄臣、昆曲牡丹亭、张士超、概念专辑）</a:t>
            </a:r>
            <a:endParaRPr lang="en-US" altLang="zh-CN" dirty="0"/>
          </a:p>
          <a:p>
            <a:r>
              <a:rPr lang="zh-CN" altLang="en-US" dirty="0"/>
              <a:t>嗟叹之不足故永歌之、一般会减少话剧成分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51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在真实舞台与灯光、音控、背景配合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5358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这时的台词训练可能已经包含所有走位，是抠细节的一部分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254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最终的模拟训练</a:t>
            </a:r>
            <a:endParaRPr lang="en-US" altLang="zh-CN" dirty="0"/>
          </a:p>
          <a:p>
            <a:r>
              <a:rPr lang="zh-CN" altLang="en-US" dirty="0"/>
              <a:t>次数越多越好，一定要包含意外处理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5227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演出开始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5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2077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8520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1450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4647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3194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564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制作音乐剧：生活化或奇幻化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7522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7266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614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6374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8521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7005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演出结束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1027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2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选择纪实，贴近生活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628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人物与场景是基础，情境（往往包含矛盾）作为故事的触发器，通过对白与独白表现故事</a:t>
            </a:r>
            <a:endParaRPr lang="en-US" altLang="zh-CN" dirty="0"/>
          </a:p>
          <a:p>
            <a:r>
              <a:rPr lang="zh-CN" altLang="en-US" dirty="0"/>
              <a:t>人物一般有对应可分辨的主题，易于变奏的动机表现场景（也可交换），风格对应不同情境，宣叙与合唱区分情感强烈程度，咏叹调对应情绪强烈独白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624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只设计开场曲</a:t>
            </a:r>
            <a:endParaRPr lang="en-US" altLang="zh-CN" dirty="0"/>
          </a:p>
          <a:p>
            <a:r>
              <a:rPr lang="zh-CN" altLang="en-US" dirty="0"/>
              <a:t>人物：刻板印象、扁平与立体、弧光</a:t>
            </a:r>
            <a:endParaRPr lang="en-US" altLang="zh-CN" dirty="0"/>
          </a:p>
          <a:p>
            <a:r>
              <a:rPr lang="zh-CN" altLang="en-US" dirty="0"/>
              <a:t>场景：辨识度、按含义精简</a:t>
            </a:r>
            <a:endParaRPr lang="en-US" altLang="zh-CN" dirty="0"/>
          </a:p>
          <a:p>
            <a:r>
              <a:rPr lang="zh-CN" altLang="en-US" dirty="0"/>
              <a:t>情境：有趣性、主题相关、能从人物中得到</a:t>
            </a:r>
            <a:endParaRPr lang="en-US" altLang="zh-CN" dirty="0"/>
          </a:p>
          <a:p>
            <a:r>
              <a:rPr lang="zh-CN" altLang="en-US" dirty="0"/>
              <a:t>经典误区：不要想到一个很好的场景就非塞进故事里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385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标签化（需要原型，否则拼凑感过强）、异同出发进行设计</a:t>
            </a:r>
            <a:endParaRPr lang="en-US" altLang="zh-CN" dirty="0"/>
          </a:p>
          <a:p>
            <a:r>
              <a:rPr lang="zh-CN" altLang="en-US" dirty="0"/>
              <a:t>会不会有标签离大家遥远？</a:t>
            </a:r>
            <a:r>
              <a:rPr lang="en-US" altLang="zh-CN" dirty="0"/>
              <a:t>——</a:t>
            </a:r>
            <a:r>
              <a:rPr lang="zh-CN" altLang="en-US" dirty="0"/>
              <a:t>弱化标签或给出额外的解释、化为能共情的部分</a:t>
            </a:r>
            <a:endParaRPr lang="en-US" altLang="zh-CN" dirty="0"/>
          </a:p>
          <a:p>
            <a:r>
              <a:rPr lang="zh-CN" altLang="en-US" dirty="0"/>
              <a:t>异同未必需要完全对照</a:t>
            </a:r>
          </a:p>
          <a:p>
            <a:r>
              <a:rPr lang="zh-CN" altLang="en-US" dirty="0"/>
              <a:t>如何安排核心矛盾？给周一个</a:t>
            </a:r>
            <a:r>
              <a:rPr lang="en-US" altLang="zh-CN" dirty="0"/>
              <a:t>【</a:t>
            </a:r>
            <a:r>
              <a:rPr lang="zh-CN" altLang="en-US" dirty="0"/>
              <a:t>内心向往自由但不自知</a:t>
            </a:r>
            <a:r>
              <a:rPr lang="en-US" altLang="zh-CN" dirty="0"/>
              <a:t>】</a:t>
            </a:r>
            <a:r>
              <a:rPr lang="zh-CN" altLang="en-US" dirty="0"/>
              <a:t>的设定！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432DD3-71AD-494D-9D3F-924F6FD08C6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01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41C6FB-79B3-30C9-4378-3E939BDBD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4BDFFC3-4A76-0A0F-4667-B3EF91CB2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40E69B-34D8-F31E-B17A-6B8D0B25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8AF37C-E442-1BE6-7D65-BD76BFD5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7D1FC4-20FD-2AB2-00B1-BE43898C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00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5AE8DD-AEE7-6F21-E398-CA84EC17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00F3848-2407-54BF-E390-F3CC168EA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E7F790-713E-825E-8816-12A99363C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BA9D01-6C31-8604-0530-AB23F226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F0CB22-C583-8FBA-0C6F-51810D23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61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0B23C48-EA7B-4775-B948-FB70D0A9C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99DE53-B1CB-7DC3-1552-C4FABC489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E163BB-F560-2504-0D98-1F8E219B0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AB4E95-08E1-BCE0-4BB3-50EFD370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6501DC-39FA-12CD-6999-B0BD9349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10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E2387-AAD4-3202-004D-9D5415BCA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3BE51A-A2FA-652F-32A4-E92B59A8D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latin typeface="楷体" panose="02010609060101010101" pitchFamily="49" charset="-122"/>
                <a:ea typeface="楷体" panose="02010609060101010101" pitchFamily="49" charset="-122"/>
              </a:defRPr>
            </a:lvl1pPr>
            <a:lvl2pPr>
              <a:defRPr sz="3600">
                <a:latin typeface="楷体" panose="02010609060101010101" pitchFamily="49" charset="-122"/>
                <a:ea typeface="楷体" panose="02010609060101010101" pitchFamily="49" charset="-122"/>
              </a:defRPr>
            </a:lvl2pPr>
            <a:lvl3pPr>
              <a:defRPr sz="3200">
                <a:latin typeface="楷体" panose="02010609060101010101" pitchFamily="49" charset="-122"/>
                <a:ea typeface="楷体" panose="02010609060101010101" pitchFamily="49" charset="-122"/>
              </a:defRPr>
            </a:lvl3pPr>
            <a:lvl4pPr>
              <a:defRPr sz="2800"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 sz="2800"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965E72-B726-87AE-E792-E1538993E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C3AF36-3775-9757-7DE6-74EA89C7B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E32425-BF36-C893-BB35-1D3A0A78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92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43251-9862-F46C-4069-DBAC984C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3991-6C50-B325-EA0F-BC04EF79E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154E1B-97A9-8EB9-057F-C86AEE4C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C00DFE-7CCB-87D7-C4C3-61067E23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FB958A-DE56-987E-22EC-D5C62E1A2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27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8A49E2-DD4C-F7C0-6E61-BDA5CF6E6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7FEAC8-42DF-B9C4-E6DF-034B669F4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12F1E4-972C-693C-44DC-735082D9B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437553-F6AF-FA12-7650-2DEFA8A8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7914E9-8D57-DE8A-3EC9-C0B00D18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8C89CB-8ABF-34D4-E44E-AC63C38D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13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B7663-5DA0-989C-782A-49B94AD1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8A6966-B079-550F-B7F5-3B774C206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CF7-BB0F-9108-83B7-A9A46C2EB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A9DE6B-5D1A-3113-5F27-C9A702B03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6823D68-FE81-5A7D-5DCF-3B72AB449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B13FD38-3257-6BD8-A6B4-FF251B7A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81EEEBB-5FAE-CA1E-6EE2-31DFF009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2BC47B-C4ED-EDD8-9A03-68286B6A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8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BAA9D-2760-C3EC-3FE0-45A78F712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7C69AF-D7C3-9520-A5C3-BA6169EB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212328-A053-F134-3E22-453D7B4BD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443D1D1-7E26-C97E-1BB6-1C8EBBB95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1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BDF5D4E-7DB6-4644-0184-0FD87E66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97303AE-EA3F-1C81-6B42-D602DC13F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87EFD4-66D1-CB0D-2315-2FD5EBFF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34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37DA21-B863-2898-5A31-9DD9CCBB6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7B6B9A-D0FE-81DA-F1E6-2A7B9454A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62DF3-E1CC-FA16-6CC3-E9F1A2E5B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0840A4-8F74-A422-3CA0-40A51E09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AB50AB-747A-904E-C042-7E75B5914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5E470E-7322-68EF-953B-AABE26F8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63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7C75A4-8DD0-F88B-3734-7E043D4D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F759EE9-FC78-56CB-55B7-2D4987B904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8BF064-C94C-57DA-DB30-D93F3471D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66E762-76C7-56AA-0F14-B60876B3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18BD7A-FBFA-40F5-6A6E-2AAE20BA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E703A0-2476-0F45-B8B4-E7186854A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12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037A5A4-43AE-F4D7-2A2C-386210B0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7ED187-C22C-7475-88E5-D5624B427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820BD2-6A88-28A6-9BAB-8844B2695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0C116-7D49-4E0C-9F5B-1BC3EC58F594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C7F09D-67F3-5B03-E08F-8223BAABA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C56CD9-7C14-9B3E-2090-E87E071DF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39CE0-321D-4477-AA3C-D00C3E5E7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076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3B58090-7555-E64C-9E3B-92AD57B46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9453" y="1666688"/>
            <a:ext cx="8073144" cy="25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3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B01D9ABD-A9A5-3644-6A8F-A808C8260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778000"/>
            <a:ext cx="6600825" cy="4351338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飞过群山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飞过长江两岸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看云层在脚下流转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飞过稻田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飞过林海漫漫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来到城市的某端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BC97DBFC-58EA-1370-F53D-05D9DACF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98132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周聿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6324600" y="365124"/>
            <a:ext cx="3486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来点歌词？</a:t>
            </a:r>
          </a:p>
        </p:txBody>
      </p:sp>
    </p:spTree>
    <p:extLst>
      <p:ext uri="{BB962C8B-B14F-4D97-AF65-F5344CB8AC3E}">
        <p14:creationId xmlns:p14="http://schemas.microsoft.com/office/powerpoint/2010/main" val="27363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BC97DBFC-58EA-1370-F53D-05D9DACF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98132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殷间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6324600" y="365124"/>
            <a:ext cx="3486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来点歌词？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35B8838-13B7-C38A-12E4-BCFDDDC867DD}"/>
              </a:ext>
            </a:extLst>
          </p:cNvPr>
          <p:cNvSpPr txBox="1">
            <a:spLocks/>
          </p:cNvSpPr>
          <p:nvPr/>
        </p:nvSpPr>
        <p:spPr>
          <a:xfrm>
            <a:off x="1676400" y="1778000"/>
            <a:ext cx="66008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chemeClr val="bg1"/>
                </a:solidFill>
              </a:rPr>
              <a:t>飞过三年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飞过喜悦与遗憾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直到记忆中的面孔都缓缓消散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飞过嘈杂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飞过恐惧与期盼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只愿双翅不再被折断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2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4495800" y="123825"/>
            <a:ext cx="3486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F1ADCC"/>
                </a:solidFill>
              </a:rPr>
              <a:t>唱出来吧！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033D104-884D-9277-5A1C-558699887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54" y="1741179"/>
            <a:ext cx="6600825" cy="4351338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bg1"/>
                </a:solidFill>
              </a:rPr>
              <a:t>飞过群山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飞过长江两岸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看云层在脚下流转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飞过稻田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飞过林海漫漫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来到城市的某端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3FDAFB9E-C728-28AD-5BE6-44B227C6C104}"/>
              </a:ext>
            </a:extLst>
          </p:cNvPr>
          <p:cNvSpPr txBox="1">
            <a:spLocks/>
          </p:cNvSpPr>
          <p:nvPr/>
        </p:nvSpPr>
        <p:spPr>
          <a:xfrm>
            <a:off x="5217399" y="1741179"/>
            <a:ext cx="66008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chemeClr val="bg1"/>
                </a:solidFill>
              </a:rPr>
              <a:t>飞过三年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飞过喜悦与遗憾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直到记忆中的面孔都缓缓消散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飞过嘈杂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飞过恐惧与期盼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只愿双翅不再被折断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79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BC97DBFC-58EA-1370-F53D-05D9DACF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98132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00FFFF"/>
                </a:solidFill>
              </a:rPr>
              <a:t>对白</a:t>
            </a:r>
            <a:r>
              <a:rPr lang="en-US" altLang="zh-CN" dirty="0">
                <a:solidFill>
                  <a:srgbClr val="00FFFF"/>
                </a:solidFill>
              </a:rPr>
              <a:t>/</a:t>
            </a:r>
            <a:r>
              <a:rPr lang="zh-CN" altLang="en-US" dirty="0">
                <a:solidFill>
                  <a:srgbClr val="00FFFF"/>
                </a:solidFill>
              </a:rPr>
              <a:t>独白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6324600" y="365124"/>
            <a:ext cx="5120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补充必要的背景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35B8838-13B7-C38A-12E4-BCFDDDC867DD}"/>
              </a:ext>
            </a:extLst>
          </p:cNvPr>
          <p:cNvSpPr txBox="1">
            <a:spLocks/>
          </p:cNvSpPr>
          <p:nvPr/>
        </p:nvSpPr>
        <p:spPr>
          <a:xfrm>
            <a:off x="1676400" y="1778000"/>
            <a:ext cx="9247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>
                <a:solidFill>
                  <a:schemeClr val="bg1"/>
                </a:solidFill>
              </a:rPr>
              <a:t>【</a:t>
            </a:r>
            <a:r>
              <a:rPr lang="zh-CN" altLang="en-US" sz="3600" dirty="0">
                <a:solidFill>
                  <a:schemeClr val="bg1"/>
                </a:solidFill>
              </a:rPr>
              <a:t>周聿上。</a:t>
            </a:r>
            <a:r>
              <a:rPr lang="en-US" altLang="zh-CN" sz="3600" dirty="0">
                <a:solidFill>
                  <a:schemeClr val="bg1"/>
                </a:solidFill>
              </a:rPr>
              <a:t>】</a:t>
            </a:r>
          </a:p>
          <a:p>
            <a:r>
              <a:rPr lang="zh-CN" altLang="en-US" sz="3600" dirty="0">
                <a:solidFill>
                  <a:schemeClr val="bg1"/>
                </a:solidFill>
              </a:rPr>
              <a:t>周聿：还是第一次坐贵阳去合肥的飞机，原来要两个小时</a:t>
            </a:r>
            <a:r>
              <a:rPr lang="en-US" altLang="zh-CN" sz="3600" dirty="0">
                <a:solidFill>
                  <a:schemeClr val="bg1"/>
                </a:solidFill>
              </a:rPr>
              <a:t>……</a:t>
            </a:r>
          </a:p>
          <a:p>
            <a:r>
              <a:rPr lang="en-US" altLang="zh-CN" sz="3600" dirty="0">
                <a:solidFill>
                  <a:schemeClr val="bg1"/>
                </a:solidFill>
              </a:rPr>
              <a:t>【</a:t>
            </a:r>
            <a:r>
              <a:rPr lang="zh-CN" altLang="en-US" sz="3600" dirty="0">
                <a:solidFill>
                  <a:schemeClr val="bg1"/>
                </a:solidFill>
              </a:rPr>
              <a:t>周聿唱，唱完后另一侧殷间上。</a:t>
            </a:r>
            <a:r>
              <a:rPr lang="en-US" altLang="zh-CN" sz="3600" dirty="0">
                <a:solidFill>
                  <a:schemeClr val="bg1"/>
                </a:solidFill>
              </a:rPr>
              <a:t>】</a:t>
            </a:r>
          </a:p>
          <a:p>
            <a:r>
              <a:rPr lang="zh-CN" altLang="en-US" sz="3600" dirty="0">
                <a:solidFill>
                  <a:schemeClr val="bg1"/>
                </a:solidFill>
              </a:rPr>
              <a:t>殷间：南京离合肥这么近，之前居然一次都没去过。这高中过得还真是</a:t>
            </a:r>
            <a:r>
              <a:rPr lang="en-US" altLang="zh-CN" sz="3600" dirty="0">
                <a:solidFill>
                  <a:schemeClr val="bg1"/>
                </a:solidFill>
              </a:rPr>
              <a:t>……</a:t>
            </a:r>
          </a:p>
          <a:p>
            <a:r>
              <a:rPr lang="en-US" altLang="zh-CN" sz="3600" dirty="0">
                <a:solidFill>
                  <a:schemeClr val="bg1"/>
                </a:solidFill>
              </a:rPr>
              <a:t>【</a:t>
            </a:r>
            <a:r>
              <a:rPr lang="zh-CN" altLang="en-US" sz="3600" dirty="0">
                <a:solidFill>
                  <a:schemeClr val="bg1"/>
                </a:solidFill>
              </a:rPr>
              <a:t>殷间唱</a:t>
            </a:r>
            <a:r>
              <a:rPr lang="en-US" altLang="zh-CN" sz="3600" dirty="0">
                <a:solidFill>
                  <a:schemeClr val="bg1"/>
                </a:solidFill>
              </a:rPr>
              <a:t>】</a:t>
            </a:r>
          </a:p>
        </p:txBody>
      </p:sp>
    </p:spTree>
    <p:extLst>
      <p:ext uri="{BB962C8B-B14F-4D97-AF65-F5344CB8AC3E}">
        <p14:creationId xmlns:p14="http://schemas.microsoft.com/office/powerpoint/2010/main" val="23583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BC97DBFC-58EA-1370-F53D-05D9DACF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98132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00FFFF"/>
                </a:solidFill>
              </a:rPr>
              <a:t>“秘密”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6324600" y="365124"/>
            <a:ext cx="5120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支撑故事的核心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35B8838-13B7-C38A-12E4-BCFDDDC867DD}"/>
              </a:ext>
            </a:extLst>
          </p:cNvPr>
          <p:cNvSpPr txBox="1">
            <a:spLocks/>
          </p:cNvSpPr>
          <p:nvPr/>
        </p:nvSpPr>
        <p:spPr>
          <a:xfrm>
            <a:off x="1676400" y="1778000"/>
            <a:ext cx="9247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chemeClr val="bg1"/>
                </a:solidFill>
              </a:rPr>
              <a:t>殷间来自四年后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他需要挽回之前的一个“遗憾”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只要被察觉出他来自四年后就无法做到</a:t>
            </a:r>
            <a:endParaRPr lang="en-US" altLang="zh-CN" sz="3600" dirty="0">
              <a:solidFill>
                <a:schemeClr val="bg1"/>
              </a:solidFill>
            </a:endParaRPr>
          </a:p>
          <a:p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遗憾（最简单直接）：某个周聿在社团认识的朋友，在和殷间相识、相知一段时间后，离奇身亡。</a:t>
            </a:r>
            <a:endParaRPr lang="en-US" altLang="zh-CN" sz="3600" dirty="0">
              <a:solidFill>
                <a:schemeClr val="bg1"/>
              </a:solidFill>
            </a:endParaRPr>
          </a:p>
          <a:p>
            <a:endParaRPr lang="en-US" altLang="zh-C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BC97DBFC-58EA-1370-F53D-05D9DACF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98132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1ADCC"/>
                </a:solidFill>
              </a:rPr>
              <a:t>桥段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6324600" y="365124"/>
            <a:ext cx="5120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过渡与连接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35B8838-13B7-C38A-12E4-BCFDDDC867DD}"/>
              </a:ext>
            </a:extLst>
          </p:cNvPr>
          <p:cNvSpPr txBox="1">
            <a:spLocks/>
          </p:cNvSpPr>
          <p:nvPr/>
        </p:nvSpPr>
        <p:spPr>
          <a:xfrm>
            <a:off x="1676400" y="1778000"/>
            <a:ext cx="9247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chemeClr val="bg1"/>
                </a:solidFill>
              </a:rPr>
              <a:t>周聿：未来已经敞开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（殷间：我的未来）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周聿：引领我走过现在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（殷间：灼烧着现在）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周聿、殷间：盼望秋天到来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77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BC97DBFC-58EA-1370-F53D-05D9DACF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98132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1ADCC"/>
                </a:solidFill>
              </a:rPr>
              <a:t>合唱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6324600" y="365124"/>
            <a:ext cx="5120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异口同声的感受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35B8838-13B7-C38A-12E4-BCFDDDC867DD}"/>
              </a:ext>
            </a:extLst>
          </p:cNvPr>
          <p:cNvSpPr txBox="1">
            <a:spLocks/>
          </p:cNvSpPr>
          <p:nvPr/>
        </p:nvSpPr>
        <p:spPr>
          <a:xfrm>
            <a:off x="1676400" y="1778000"/>
            <a:ext cx="9247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奔跑的 伫立的 安静的 人啊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渺小的 伟大的 沉默的 梦啊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昨天的 今天的 平凡的 我要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飞到哪去呀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BC97DBFC-58EA-1370-F53D-05D9DACF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98132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1ADCC"/>
                </a:solidFill>
              </a:rPr>
              <a:t>合中独唱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6324600" y="365124"/>
            <a:ext cx="5120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个人情绪的强调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35B8838-13B7-C38A-12E4-BCFDDDC867DD}"/>
              </a:ext>
            </a:extLst>
          </p:cNvPr>
          <p:cNvSpPr txBox="1">
            <a:spLocks/>
          </p:cNvSpPr>
          <p:nvPr/>
        </p:nvSpPr>
        <p:spPr>
          <a:xfrm>
            <a:off x="1676400" y="1778000"/>
            <a:ext cx="9247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【</a:t>
            </a:r>
            <a:r>
              <a:rPr lang="zh-CN" altLang="en-US" dirty="0">
                <a:solidFill>
                  <a:schemeClr val="bg1"/>
                </a:solidFill>
              </a:rPr>
              <a:t>与合唱同时，殷间唱</a:t>
            </a:r>
            <a:r>
              <a:rPr lang="en-US" altLang="zh-CN" dirty="0">
                <a:solidFill>
                  <a:schemeClr val="bg1"/>
                </a:solidFill>
              </a:rPr>
              <a:t>】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还能看见吗 还能听见吗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还能学会吗 还能找到吗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还能哭泣吗 还能欢笑吗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还能记得吗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79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BC97DBFC-58EA-1370-F53D-05D9DACF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98132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00FFFF"/>
                </a:solidFill>
              </a:rPr>
              <a:t>歌中独白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6324600" y="365124"/>
            <a:ext cx="5120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个人情绪的分离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35B8838-13B7-C38A-12E4-BCFDDDC867DD}"/>
              </a:ext>
            </a:extLst>
          </p:cNvPr>
          <p:cNvSpPr txBox="1">
            <a:spLocks/>
          </p:cNvSpPr>
          <p:nvPr/>
        </p:nvSpPr>
        <p:spPr>
          <a:xfrm>
            <a:off x="1676400" y="1778000"/>
            <a:ext cx="9247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chemeClr val="bg1"/>
                </a:solidFill>
              </a:rPr>
              <a:t>殷间：我无论如何也没法相信，那样一个人会结束自己的生命。所以，我从四年后回到了这里，为了改变一切。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08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BC97DBFC-58EA-1370-F53D-05D9DACF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98132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F1ADCC"/>
                </a:solidFill>
              </a:rPr>
              <a:t>再现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6324600" y="365124"/>
            <a:ext cx="5120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相似中出现不同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35B8838-13B7-C38A-12E4-BCFDDDC867DD}"/>
              </a:ext>
            </a:extLst>
          </p:cNvPr>
          <p:cNvSpPr txBox="1">
            <a:spLocks/>
          </p:cNvSpPr>
          <p:nvPr/>
        </p:nvSpPr>
        <p:spPr>
          <a:xfrm>
            <a:off x="1676400" y="1778000"/>
            <a:ext cx="9247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奔跑的 伫立的 安静中 倒下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渺小的 伟大的 沉默中 崩塌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昨天的 今天的 平凡的 我能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挽回什么吗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7F2ABC-4A09-AE00-70C6-E298831C9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293" y="457200"/>
            <a:ext cx="1087581" cy="1120054"/>
          </a:xfrm>
        </p:spPr>
        <p:txBody>
          <a:bodyPr/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1DBB491-3698-C783-1D8A-267531384F17}"/>
              </a:ext>
            </a:extLst>
          </p:cNvPr>
          <p:cNvSpPr txBox="1">
            <a:spLocks/>
          </p:cNvSpPr>
          <p:nvPr/>
        </p:nvSpPr>
        <p:spPr>
          <a:xfrm>
            <a:off x="3076041" y="1263884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CE8CE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音乐剧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D7DEDF1-2B89-A672-ED8F-4491B34D7AE5}"/>
              </a:ext>
            </a:extLst>
          </p:cNvPr>
          <p:cNvSpPr txBox="1">
            <a:spLocks/>
          </p:cNvSpPr>
          <p:nvPr/>
        </p:nvSpPr>
        <p:spPr>
          <a:xfrm>
            <a:off x="5710627" y="2141091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装进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8EB05326-3141-51E8-7595-2DA05B62C007}"/>
              </a:ext>
            </a:extLst>
          </p:cNvPr>
          <p:cNvSpPr txBox="1">
            <a:spLocks/>
          </p:cNvSpPr>
          <p:nvPr/>
        </p:nvSpPr>
        <p:spPr>
          <a:xfrm>
            <a:off x="7910233" y="2878878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剧场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A0D4FB51-D1FC-D861-E628-93B2D4BC444F}"/>
              </a:ext>
            </a:extLst>
          </p:cNvPr>
          <p:cNvSpPr txBox="1">
            <a:spLocks/>
          </p:cNvSpPr>
          <p:nvPr/>
        </p:nvSpPr>
        <p:spPr>
          <a:xfrm>
            <a:off x="4689899" y="4506547"/>
            <a:ext cx="3056627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分几步？</a:t>
            </a:r>
          </a:p>
        </p:txBody>
      </p:sp>
    </p:spTree>
    <p:extLst>
      <p:ext uri="{BB962C8B-B14F-4D97-AF65-F5344CB8AC3E}">
        <p14:creationId xmlns:p14="http://schemas.microsoft.com/office/powerpoint/2010/main" val="40043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BC97DBFC-58EA-1370-F53D-05D9DACF5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98132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00FFFF"/>
                </a:solidFill>
              </a:rPr>
              <a:t>无向台词</a:t>
            </a: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6324600" y="365124"/>
            <a:ext cx="5120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气氛铺垫与群像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F35B8838-13B7-C38A-12E4-BCFDDDC867DD}"/>
              </a:ext>
            </a:extLst>
          </p:cNvPr>
          <p:cNvSpPr txBox="1">
            <a:spLocks/>
          </p:cNvSpPr>
          <p:nvPr/>
        </p:nvSpPr>
        <p:spPr>
          <a:xfrm>
            <a:off x="1676400" y="1778000"/>
            <a:ext cx="92473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dirty="0">
                <a:solidFill>
                  <a:schemeClr val="bg1"/>
                </a:solidFill>
              </a:rPr>
              <a:t>之前对科大的了解？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第一次见到科大的感觉？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刚来时说的话？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zh-CN" altLang="en-US" sz="3600" dirty="0">
                <a:solidFill>
                  <a:schemeClr val="bg1"/>
                </a:solidFill>
              </a:rPr>
              <a:t>关心的事？</a:t>
            </a:r>
            <a:endParaRPr lang="en-US" altLang="zh-CN" sz="3600" dirty="0">
              <a:solidFill>
                <a:schemeClr val="bg1"/>
              </a:solidFill>
            </a:endParaRPr>
          </a:p>
          <a:p>
            <a:r>
              <a:rPr lang="en-US" altLang="zh-CN" sz="3600" dirty="0">
                <a:solidFill>
                  <a:schemeClr val="bg1"/>
                </a:solidFill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85104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4025815" y="123825"/>
            <a:ext cx="420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CE8CE0"/>
                </a:solidFill>
              </a:rPr>
              <a:t>该完成剧本了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033D104-884D-9277-5A1C-558699887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54" y="1741179"/>
            <a:ext cx="11579332" cy="4351338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两人登场 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zh-CN" altLang="en-US" dirty="0">
                <a:solidFill>
                  <a:schemeClr val="bg1"/>
                </a:solidFill>
              </a:rPr>
              <a:t>各自第一段主歌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桥段 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zh-CN" altLang="en-US" dirty="0">
                <a:solidFill>
                  <a:schemeClr val="bg1"/>
                </a:solidFill>
              </a:rPr>
              <a:t>周聿合唱副歌 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zh-CN" altLang="en-US" dirty="0">
                <a:solidFill>
                  <a:schemeClr val="bg1"/>
                </a:solidFill>
              </a:rPr>
              <a:t>殷间合中独唱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初遇对白 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zh-CN" altLang="en-US" dirty="0">
                <a:solidFill>
                  <a:schemeClr val="bg1"/>
                </a:solidFill>
              </a:rPr>
              <a:t>各自第二段主歌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氛围改变 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zh-CN" altLang="en-US" dirty="0">
                <a:solidFill>
                  <a:schemeClr val="bg1"/>
                </a:solidFill>
              </a:rPr>
              <a:t>殷间独白秘密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周聿、殷间、合唱叠加，最后高潮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2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17" name="标题 1">
            <a:extLst>
              <a:ext uri="{FF2B5EF4-FFF2-40B4-BE49-F238E27FC236}">
                <a16:creationId xmlns:a16="http://schemas.microsoft.com/office/drawing/2014/main" id="{F25C278B-D8AA-F010-1B28-FB9E193C5FBF}"/>
              </a:ext>
            </a:extLst>
          </p:cNvPr>
          <p:cNvSpPr txBox="1">
            <a:spLocks/>
          </p:cNvSpPr>
          <p:nvPr/>
        </p:nvSpPr>
        <p:spPr>
          <a:xfrm>
            <a:off x="4025815" y="123825"/>
            <a:ext cx="44553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>
                <a:solidFill>
                  <a:srgbClr val="CE8CE0"/>
                </a:solidFill>
              </a:rPr>
              <a:t>改一改？</a:t>
            </a:r>
            <a:endParaRPr lang="zh-CN" altLang="en-US" dirty="0">
              <a:solidFill>
                <a:srgbClr val="CE8CE0"/>
              </a:solidFill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033D104-884D-9277-5A1C-558699887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54" y="1741179"/>
            <a:ext cx="11579332" cy="4351338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周聿登场、旁白 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zh-CN" altLang="en-US" dirty="0">
                <a:solidFill>
                  <a:schemeClr val="bg1"/>
                </a:solidFill>
              </a:rPr>
              <a:t>殷间登场 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zh-CN" altLang="en-US" dirty="0">
                <a:solidFill>
                  <a:schemeClr val="bg1"/>
                </a:solidFill>
              </a:rPr>
              <a:t>桥段（主歌</a:t>
            </a: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）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初遇对白与合唱 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zh-CN" altLang="en-US" dirty="0">
                <a:solidFill>
                  <a:schemeClr val="bg1"/>
                </a:solidFill>
              </a:rPr>
              <a:t>周聿合、殷间独</a:t>
            </a:r>
            <a:r>
              <a:rPr lang="en-US" altLang="zh-CN" dirty="0">
                <a:solidFill>
                  <a:schemeClr val="bg1"/>
                </a:solidFill>
              </a:rPr>
              <a:t>(</a:t>
            </a:r>
            <a:r>
              <a:rPr lang="zh-CN" altLang="en-US" dirty="0">
                <a:solidFill>
                  <a:schemeClr val="bg1"/>
                </a:solidFill>
              </a:rPr>
              <a:t>副歌</a:t>
            </a:r>
            <a:r>
              <a:rPr lang="en-US" altLang="zh-CN" dirty="0">
                <a:solidFill>
                  <a:schemeClr val="bg1"/>
                </a:solidFill>
              </a:rPr>
              <a:t>1)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周聿背景 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zh-CN" altLang="en-US" dirty="0">
                <a:solidFill>
                  <a:schemeClr val="bg1"/>
                </a:solidFill>
              </a:rPr>
              <a:t>氛围变 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zh-CN" altLang="en-US" dirty="0">
                <a:solidFill>
                  <a:schemeClr val="bg1"/>
                </a:solidFill>
              </a:rPr>
              <a:t>殷间独白与唱（主歌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en-US" dirty="0">
                <a:solidFill>
                  <a:schemeClr val="bg1"/>
                </a:solidFill>
              </a:rPr>
              <a:t>）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叠加高潮 </a:t>
            </a:r>
            <a:r>
              <a:rPr lang="en-US" altLang="zh-CN" dirty="0">
                <a:solidFill>
                  <a:schemeClr val="bg1"/>
                </a:solidFill>
              </a:rPr>
              <a:t>+ </a:t>
            </a:r>
            <a:r>
              <a:rPr lang="zh-CN" altLang="en-US" dirty="0">
                <a:solidFill>
                  <a:schemeClr val="bg1"/>
                </a:solidFill>
              </a:rPr>
              <a:t>收尾（副歌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en-US" dirty="0">
                <a:solidFill>
                  <a:schemeClr val="bg1"/>
                </a:solidFill>
              </a:rPr>
              <a:t>）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0D8F695-1328-0D56-6767-9195828B3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32" y="-792163"/>
            <a:ext cx="12933632" cy="94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9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EF70C688-5835-FA64-1B88-F24327C7A1B4}"/>
              </a:ext>
            </a:extLst>
          </p:cNvPr>
          <p:cNvSpPr txBox="1">
            <a:spLocks/>
          </p:cNvSpPr>
          <p:nvPr/>
        </p:nvSpPr>
        <p:spPr>
          <a:xfrm>
            <a:off x="4697148" y="284637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剧场</a:t>
            </a: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2312344" y="1621539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F5A0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舞台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D063E1BF-EA6F-5286-D8A4-23FAB6260943}"/>
              </a:ext>
            </a:extLst>
          </p:cNvPr>
          <p:cNvSpPr txBox="1">
            <a:spLocks/>
          </p:cNvSpPr>
          <p:nvPr/>
        </p:nvSpPr>
        <p:spPr>
          <a:xfrm>
            <a:off x="7031631" y="4128561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总控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DF1077D1-545F-B2F5-61B1-D3057A7E9411}"/>
              </a:ext>
            </a:extLst>
          </p:cNvPr>
          <p:cNvSpPr txBox="1">
            <a:spLocks/>
          </p:cNvSpPr>
          <p:nvPr/>
        </p:nvSpPr>
        <p:spPr>
          <a:xfrm>
            <a:off x="8717484" y="2020791"/>
            <a:ext cx="1711304" cy="2225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灯光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背景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音响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A36943D2-CF79-6713-7800-26328E0B83FF}"/>
              </a:ext>
            </a:extLst>
          </p:cNvPr>
          <p:cNvSpPr txBox="1">
            <a:spLocks/>
          </p:cNvSpPr>
          <p:nvPr/>
        </p:nvSpPr>
        <p:spPr>
          <a:xfrm>
            <a:off x="1999892" y="2846373"/>
            <a:ext cx="1711304" cy="2225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动线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道具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服化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5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F5A0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动线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4189EA-F027-4B70-B821-58AECAB6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530" y="1721825"/>
            <a:ext cx="6558939" cy="45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43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F5A0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动线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18C324E-25B7-CEEF-D174-21208EE3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A63ABBF0-DE0A-B607-4866-A57BF4E9A8F3}"/>
              </a:ext>
            </a:extLst>
          </p:cNvPr>
          <p:cNvSpPr txBox="1">
            <a:spLocks/>
          </p:cNvSpPr>
          <p:nvPr/>
        </p:nvSpPr>
        <p:spPr>
          <a:xfrm>
            <a:off x="1956934" y="1717181"/>
            <a:ext cx="8709020" cy="4395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了解舞台 </a:t>
            </a:r>
            <a:r>
              <a:rPr lang="en-US" altLang="zh-CN" dirty="0">
                <a:solidFill>
                  <a:schemeClr val="bg1"/>
                </a:solidFill>
              </a:rPr>
              <a:t>- </a:t>
            </a:r>
            <a:r>
              <a:rPr lang="zh-CN" altLang="en-US" dirty="0">
                <a:solidFill>
                  <a:schemeClr val="bg1"/>
                </a:solidFill>
              </a:rPr>
              <a:t>教室形状？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近景音乐剧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从主要人物出发设计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灯光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5D44C3-4CA5-AF77-AC0A-91FC8EFE7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88" y="1704527"/>
            <a:ext cx="5762113" cy="31988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371A28-97B8-B3C3-3F94-56ECA4F8B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884" y="2644496"/>
            <a:ext cx="6349659" cy="35076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B56FCA5-2163-072A-3D9E-C40F7C89D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280" y="1994721"/>
            <a:ext cx="6267358" cy="33750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01E9D2-2A83-8823-2913-9A7583B97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122" y="2094478"/>
            <a:ext cx="7914948" cy="380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灯光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4FFA21A-A79E-0DE1-83C9-FD522333B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829AA4-6BDA-3BC1-B5DC-2ECE87DB1032}"/>
              </a:ext>
            </a:extLst>
          </p:cNvPr>
          <p:cNvSpPr txBox="1">
            <a:spLocks/>
          </p:cNvSpPr>
          <p:nvPr/>
        </p:nvSpPr>
        <p:spPr>
          <a:xfrm>
            <a:off x="1956934" y="1717181"/>
            <a:ext cx="8709020" cy="4395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了解舞台 </a:t>
            </a:r>
            <a:r>
              <a:rPr lang="en-US" altLang="zh-CN" dirty="0">
                <a:solidFill>
                  <a:schemeClr val="bg1"/>
                </a:solidFill>
              </a:rPr>
              <a:t>- </a:t>
            </a:r>
            <a:r>
              <a:rPr lang="zh-CN" altLang="en-US" dirty="0">
                <a:solidFill>
                  <a:schemeClr val="bg1"/>
                </a:solidFill>
              </a:rPr>
              <a:t>教室有哪些灯？效果？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场景灯光与动线灯光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分阶段设计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1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F5A0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道具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E033DA-2293-E667-89CF-D6502057B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14" y="1542813"/>
            <a:ext cx="4290392" cy="48549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1A15ABE-DEB4-F344-CAA3-49F0D44CD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003" y="1542813"/>
            <a:ext cx="4231772" cy="46893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BE27E8-B83E-35E5-D642-8AED83DD17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225" y="1352426"/>
            <a:ext cx="9436143" cy="51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1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F5A0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道具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C56DAE9-FAEB-3FFD-7F61-EEC78E2FD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765" y="1688706"/>
            <a:ext cx="6582109" cy="37341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D0B26AB-6DAD-B316-F9FA-A15E18E8D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309" y="2165350"/>
            <a:ext cx="6943990" cy="378499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9165E6E-143A-82CC-C65D-E90108A3A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250" y="1453848"/>
            <a:ext cx="7632700" cy="39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2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7F2ABC-4A09-AE00-70C6-E298831C9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293" y="457200"/>
            <a:ext cx="1087581" cy="1120054"/>
          </a:xfrm>
        </p:spPr>
        <p:txBody>
          <a:bodyPr/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把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E1DBB491-3698-C783-1D8A-267531384F17}"/>
              </a:ext>
            </a:extLst>
          </p:cNvPr>
          <p:cNvSpPr txBox="1">
            <a:spLocks/>
          </p:cNvSpPr>
          <p:nvPr/>
        </p:nvSpPr>
        <p:spPr>
          <a:xfrm>
            <a:off x="3076041" y="1263884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CE8CE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音乐剧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D7DEDF1-2B89-A672-ED8F-4491B34D7AE5}"/>
              </a:ext>
            </a:extLst>
          </p:cNvPr>
          <p:cNvSpPr txBox="1">
            <a:spLocks/>
          </p:cNvSpPr>
          <p:nvPr/>
        </p:nvSpPr>
        <p:spPr>
          <a:xfrm>
            <a:off x="5710627" y="2141091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装进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8EB05326-3141-51E8-7595-2DA05B62C007}"/>
              </a:ext>
            </a:extLst>
          </p:cNvPr>
          <p:cNvSpPr txBox="1">
            <a:spLocks/>
          </p:cNvSpPr>
          <p:nvPr/>
        </p:nvSpPr>
        <p:spPr>
          <a:xfrm>
            <a:off x="7910233" y="2878878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剧场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A0D4FB51-D1FC-D861-E628-93B2D4BC444F}"/>
              </a:ext>
            </a:extLst>
          </p:cNvPr>
          <p:cNvSpPr txBox="1">
            <a:spLocks/>
          </p:cNvSpPr>
          <p:nvPr/>
        </p:nvSpPr>
        <p:spPr>
          <a:xfrm>
            <a:off x="4689899" y="4506547"/>
            <a:ext cx="3056627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分几步？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703D2F8-CA31-1C47-F34C-A9787644C89B}"/>
              </a:ext>
            </a:extLst>
          </p:cNvPr>
          <p:cNvCxnSpPr/>
          <p:nvPr/>
        </p:nvCxnSpPr>
        <p:spPr>
          <a:xfrm>
            <a:off x="4661705" y="2315207"/>
            <a:ext cx="242408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95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13451 0.0719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3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09232 -0.1555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F5A0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道具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C3B2FF4-9ACC-C2C9-F636-D7F60841D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0E10C5-C1A8-0169-DA2A-05E29F885EDD}"/>
              </a:ext>
            </a:extLst>
          </p:cNvPr>
          <p:cNvSpPr txBox="1">
            <a:spLocks/>
          </p:cNvSpPr>
          <p:nvPr/>
        </p:nvSpPr>
        <p:spPr>
          <a:xfrm>
            <a:off x="1956934" y="1717181"/>
            <a:ext cx="8709020" cy="4395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哪些道具是必要的？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需要进行怎样的表现？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手边有什么可以用的？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0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背景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4EEAA9A-CF76-AB4B-555E-AAABF234B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36" y="2406649"/>
            <a:ext cx="6301413" cy="35063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596D0DB-E148-1AE6-D726-C97D22806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293" y="3025499"/>
            <a:ext cx="6301413" cy="35119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F6D5A0-D3BC-E793-8B8D-1CD86AF69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736" y="1880790"/>
            <a:ext cx="7055913" cy="392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1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背景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4FFA21A-A79E-0DE1-83C9-FD522333B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829AA4-6BDA-3BC1-B5DC-2ECE87DB1032}"/>
              </a:ext>
            </a:extLst>
          </p:cNvPr>
          <p:cNvSpPr txBox="1">
            <a:spLocks/>
          </p:cNvSpPr>
          <p:nvPr/>
        </p:nvSpPr>
        <p:spPr>
          <a:xfrm>
            <a:off x="1956934" y="1717181"/>
            <a:ext cx="8709020" cy="4395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可能需要怎样的背景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会有何种效果？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9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rgbClr val="F5A07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服化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116B90-F0C7-AE65-5E3D-FF9C91DE6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0" y="1559255"/>
            <a:ext cx="8921750" cy="505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18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音响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2AD31FA-16AB-41AA-99B4-6E5C10CF1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1406064"/>
            <a:ext cx="5429250" cy="172844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8246C2-FA90-CC6C-B621-4ED248CE1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00221"/>
            <a:ext cx="5479279" cy="17342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3F5563E-6524-601A-0F9D-3187A4146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38" y="3723492"/>
            <a:ext cx="5360216" cy="18071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AEA2F77-730E-35C4-C5B6-B1B0402BA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250" y="2480510"/>
            <a:ext cx="9829800" cy="18969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112446-75F2-2737-4D2C-7BB105996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52748"/>
            <a:ext cx="12192000" cy="31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0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>
            <a:extLst>
              <a:ext uri="{FF2B5EF4-FFF2-40B4-BE49-F238E27FC236}">
                <a16:creationId xmlns:a16="http://schemas.microsoft.com/office/drawing/2014/main" id="{46DB24F3-49D6-6243-7075-B26E8632CD16}"/>
              </a:ext>
            </a:extLst>
          </p:cNvPr>
          <p:cNvSpPr txBox="1">
            <a:spLocks/>
          </p:cNvSpPr>
          <p:nvPr/>
        </p:nvSpPr>
        <p:spPr>
          <a:xfrm>
            <a:off x="4697148" y="32051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音响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9F033FC-DB69-0A5C-9083-6AB841874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7AB8135-1532-BC48-A2C1-445C18D19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0031" y="1488731"/>
            <a:ext cx="7631938" cy="519781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641031-3D85-D688-8C3E-0F1303B8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32" y="-792163"/>
            <a:ext cx="12933632" cy="94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0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EF70C688-5835-FA64-1B88-F24327C7A1B4}"/>
              </a:ext>
            </a:extLst>
          </p:cNvPr>
          <p:cNvSpPr txBox="1">
            <a:spLocks/>
          </p:cNvSpPr>
          <p:nvPr/>
        </p:nvSpPr>
        <p:spPr>
          <a:xfrm>
            <a:off x="4697148" y="284637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排演</a:t>
            </a: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A83AA8DA-9410-F050-C860-0D8EF5CA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951" y="809625"/>
            <a:ext cx="2736849" cy="854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围读剧本</a:t>
            </a:r>
            <a:endParaRPr lang="en-US" altLang="zh-CN" sz="4800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C1F16D-ABC5-6760-A566-CCFF4F0334C9}"/>
              </a:ext>
            </a:extLst>
          </p:cNvPr>
          <p:cNvSpPr txBox="1">
            <a:spLocks/>
          </p:cNvSpPr>
          <p:nvPr/>
        </p:nvSpPr>
        <p:spPr>
          <a:xfrm>
            <a:off x="1515799" y="2308225"/>
            <a:ext cx="2736849" cy="85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练习歌曲</a:t>
            </a:r>
            <a:endParaRPr lang="en-US" altLang="zh-CN" sz="4800" dirty="0">
              <a:solidFill>
                <a:schemeClr val="bg1"/>
              </a:solidFill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05F34ED-7D7C-0627-66C4-AB5AC66A6241}"/>
              </a:ext>
            </a:extLst>
          </p:cNvPr>
          <p:cNvSpPr txBox="1">
            <a:spLocks/>
          </p:cNvSpPr>
          <p:nvPr/>
        </p:nvSpPr>
        <p:spPr>
          <a:xfrm>
            <a:off x="2119049" y="3760773"/>
            <a:ext cx="2736849" cy="85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台词训练</a:t>
            </a:r>
            <a:endParaRPr lang="en-US" altLang="zh-CN" sz="4800" dirty="0">
              <a:solidFill>
                <a:schemeClr val="bg1"/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1F91B811-2E2E-ECF7-9DC2-325B4B4593FF}"/>
              </a:ext>
            </a:extLst>
          </p:cNvPr>
          <p:cNvSpPr txBox="1">
            <a:spLocks/>
          </p:cNvSpPr>
          <p:nvPr/>
        </p:nvSpPr>
        <p:spPr>
          <a:xfrm>
            <a:off x="7494852" y="1908175"/>
            <a:ext cx="2736849" cy="85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走位设计</a:t>
            </a:r>
            <a:endParaRPr lang="en-US" altLang="zh-CN" sz="4800" dirty="0">
              <a:solidFill>
                <a:schemeClr val="bg1"/>
              </a:solidFill>
            </a:endParaRP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39863185-39F5-97BE-827E-CA006566BD70}"/>
              </a:ext>
            </a:extLst>
          </p:cNvPr>
          <p:cNvSpPr txBox="1">
            <a:spLocks/>
          </p:cNvSpPr>
          <p:nvPr/>
        </p:nvSpPr>
        <p:spPr>
          <a:xfrm>
            <a:off x="7886700" y="3406775"/>
            <a:ext cx="2736849" cy="85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熟悉舞台</a:t>
            </a:r>
            <a:endParaRPr lang="en-US" altLang="zh-CN" sz="4800" dirty="0">
              <a:solidFill>
                <a:schemeClr val="bg1"/>
              </a:solidFill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DFA15BC0-236D-7500-B1B6-D1A2C2F00369}"/>
              </a:ext>
            </a:extLst>
          </p:cNvPr>
          <p:cNvSpPr txBox="1">
            <a:spLocks/>
          </p:cNvSpPr>
          <p:nvPr/>
        </p:nvSpPr>
        <p:spPr>
          <a:xfrm>
            <a:off x="8489950" y="4859323"/>
            <a:ext cx="2736849" cy="85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综合彩排</a:t>
            </a:r>
            <a:endParaRPr lang="en-US" altLang="zh-C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5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id="{A83AA8DA-9410-F050-C860-0D8EF5CA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951" y="809625"/>
            <a:ext cx="2736849" cy="854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围读</a:t>
            </a:r>
            <a:r>
              <a:rPr lang="zh-CN" altLang="en-US" sz="4800" dirty="0">
                <a:solidFill>
                  <a:srgbClr val="00FFFF"/>
                </a:solidFill>
              </a:rPr>
              <a:t>剧本</a:t>
            </a:r>
            <a:endParaRPr lang="en-US" altLang="zh-CN" sz="48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16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>
            <a:extLst>
              <a:ext uri="{FF2B5EF4-FFF2-40B4-BE49-F238E27FC236}">
                <a16:creationId xmlns:a16="http://schemas.microsoft.com/office/drawing/2014/main" id="{1F91B811-2E2E-ECF7-9DC2-325B4B4593FF}"/>
              </a:ext>
            </a:extLst>
          </p:cNvPr>
          <p:cNvSpPr txBox="1">
            <a:spLocks/>
          </p:cNvSpPr>
          <p:nvPr/>
        </p:nvSpPr>
        <p:spPr>
          <a:xfrm>
            <a:off x="7494852" y="1908175"/>
            <a:ext cx="2736849" cy="85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rgbClr val="F5A071"/>
                </a:solidFill>
              </a:rPr>
              <a:t>走位</a:t>
            </a:r>
            <a:r>
              <a:rPr lang="zh-CN" altLang="en-US" sz="4800" dirty="0">
                <a:solidFill>
                  <a:schemeClr val="bg1"/>
                </a:solidFill>
              </a:rPr>
              <a:t>设计</a:t>
            </a:r>
            <a:endParaRPr lang="en-US" altLang="zh-C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94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C1F16D-ABC5-6760-A566-CCFF4F0334C9}"/>
              </a:ext>
            </a:extLst>
          </p:cNvPr>
          <p:cNvSpPr txBox="1">
            <a:spLocks/>
          </p:cNvSpPr>
          <p:nvPr/>
        </p:nvSpPr>
        <p:spPr>
          <a:xfrm>
            <a:off x="1515799" y="2308225"/>
            <a:ext cx="2736849" cy="85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练习</a:t>
            </a:r>
            <a:r>
              <a:rPr lang="zh-CN" altLang="en-US" sz="4800" dirty="0">
                <a:solidFill>
                  <a:srgbClr val="F1ADCC"/>
                </a:solidFill>
              </a:rPr>
              <a:t>歌曲</a:t>
            </a:r>
            <a:endParaRPr lang="en-US" altLang="zh-CN" sz="4800" dirty="0">
              <a:solidFill>
                <a:srgbClr val="F1AD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05E34B-D353-BFD5-035A-82F1E516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所以什么是</a:t>
            </a:r>
            <a:r>
              <a:rPr lang="zh-CN" altLang="en-US" dirty="0">
                <a:solidFill>
                  <a:srgbClr val="CE8CE0"/>
                </a:solidFill>
              </a:rPr>
              <a:t>音乐剧</a:t>
            </a:r>
            <a:r>
              <a:rPr lang="zh-CN" altLang="en-US" dirty="0"/>
              <a:t>？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D92B8B-A603-0442-0090-AA4A934B6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80618" cy="4351338"/>
          </a:xfrm>
        </p:spPr>
        <p:txBody>
          <a:bodyPr/>
          <a:lstStyle/>
          <a:p>
            <a:r>
              <a:rPr lang="zh-CN" altLang="en-US" dirty="0"/>
              <a:t>歌剧？</a:t>
            </a:r>
            <a:endParaRPr lang="en-US" altLang="zh-CN" dirty="0"/>
          </a:p>
          <a:p>
            <a:r>
              <a:rPr lang="zh-CN" altLang="en-US" dirty="0"/>
              <a:t>戏曲？</a:t>
            </a:r>
            <a:endParaRPr lang="en-US" altLang="zh-CN" dirty="0"/>
          </a:p>
          <a:p>
            <a:r>
              <a:rPr lang="zh-CN" altLang="en-US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张士超你昨天晚上到底把我家钥匙放在哪里了？</a:t>
            </a:r>
            <a:endParaRPr lang="en-US" altLang="zh-CN" b="0" i="0" dirty="0">
              <a:solidFill>
                <a:srgbClr val="222222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迷墙？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59A5EC3-4D64-6852-2054-06D3A3D8A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17" y="134938"/>
            <a:ext cx="3845465" cy="28840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C6870E-44CE-0C56-0D75-B0FF398AE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2" t="20917" r="20803" b="5745"/>
          <a:stretch/>
        </p:blipFill>
        <p:spPr>
          <a:xfrm>
            <a:off x="3299703" y="3758870"/>
            <a:ext cx="3985676" cy="28292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325643-F80A-B4AC-E6F7-9BC01E44A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62" y="3838964"/>
            <a:ext cx="5029787" cy="28292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6AEC119-A5A4-DE31-6445-8FE37B0C7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81" y="3758870"/>
            <a:ext cx="2829255" cy="282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2">
            <a:extLst>
              <a:ext uri="{FF2B5EF4-FFF2-40B4-BE49-F238E27FC236}">
                <a16:creationId xmlns:a16="http://schemas.microsoft.com/office/drawing/2014/main" id="{39863185-39F5-97BE-827E-CA006566BD70}"/>
              </a:ext>
            </a:extLst>
          </p:cNvPr>
          <p:cNvSpPr txBox="1">
            <a:spLocks/>
          </p:cNvSpPr>
          <p:nvPr/>
        </p:nvSpPr>
        <p:spPr>
          <a:xfrm>
            <a:off x="7886700" y="3406775"/>
            <a:ext cx="2736849" cy="85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熟悉</a:t>
            </a:r>
            <a:r>
              <a:rPr lang="zh-CN" altLang="en-US" sz="4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舞台</a:t>
            </a:r>
            <a:endParaRPr lang="en-US" altLang="zh-CN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63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A05F34ED-7D7C-0627-66C4-AB5AC66A6241}"/>
              </a:ext>
            </a:extLst>
          </p:cNvPr>
          <p:cNvSpPr txBox="1">
            <a:spLocks/>
          </p:cNvSpPr>
          <p:nvPr/>
        </p:nvSpPr>
        <p:spPr>
          <a:xfrm>
            <a:off x="2119049" y="3760773"/>
            <a:ext cx="2736849" cy="85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rgbClr val="CE8CE0"/>
                </a:solidFill>
              </a:rPr>
              <a:t>台词</a:t>
            </a:r>
            <a:r>
              <a:rPr lang="zh-CN" altLang="en-US" sz="4800" dirty="0">
                <a:solidFill>
                  <a:schemeClr val="bg1"/>
                </a:solidFill>
              </a:rPr>
              <a:t>训练</a:t>
            </a:r>
            <a:endParaRPr lang="en-US" altLang="zh-C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577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DFA15BC0-236D-7500-B1B6-D1A2C2F00369}"/>
              </a:ext>
            </a:extLst>
          </p:cNvPr>
          <p:cNvSpPr txBox="1">
            <a:spLocks/>
          </p:cNvSpPr>
          <p:nvPr/>
        </p:nvSpPr>
        <p:spPr>
          <a:xfrm>
            <a:off x="8489950" y="4859323"/>
            <a:ext cx="2736849" cy="85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chemeClr val="bg1"/>
                </a:solidFill>
              </a:rPr>
              <a:t>综合</a:t>
            </a:r>
            <a:r>
              <a:rPr lang="zh-CN" altLang="en-US" sz="4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彩排</a:t>
            </a:r>
            <a:endParaRPr lang="en-US" altLang="zh-CN" sz="4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65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EF70C688-5835-FA64-1B88-F24327C7A1B4}"/>
              </a:ext>
            </a:extLst>
          </p:cNvPr>
          <p:cNvSpPr txBox="1">
            <a:spLocks/>
          </p:cNvSpPr>
          <p:nvPr/>
        </p:nvSpPr>
        <p:spPr>
          <a:xfrm>
            <a:off x="4697148" y="2846373"/>
            <a:ext cx="2797704" cy="99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演出</a:t>
            </a:r>
          </a:p>
        </p:txBody>
      </p:sp>
    </p:spTree>
    <p:extLst>
      <p:ext uri="{BB962C8B-B14F-4D97-AF65-F5344CB8AC3E}">
        <p14:creationId xmlns:p14="http://schemas.microsoft.com/office/powerpoint/2010/main" val="37577396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6E2A736-FE68-3F6E-F733-FF993CC6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2" y="1098955"/>
            <a:ext cx="265747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84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781212-C18C-2675-DE55-3A6F56950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7" y="971666"/>
            <a:ext cx="66008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飞过群山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飞过长江两岸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看云层在脚下流转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飞过稻田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飞过林海漫漫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来到城市的某端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94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781212-C18C-2675-DE55-3A6F56950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7" y="971666"/>
            <a:ext cx="66008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飞过三年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飞过喜悦与遗憾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直到记忆中的面孔都缓缓消散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飞过嘈杂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飞过恐惧与期盼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只愿双翅不再被折断</a:t>
            </a:r>
          </a:p>
        </p:txBody>
      </p:sp>
    </p:spTree>
    <p:extLst>
      <p:ext uri="{BB962C8B-B14F-4D97-AF65-F5344CB8AC3E}">
        <p14:creationId xmlns:p14="http://schemas.microsoft.com/office/powerpoint/2010/main" val="3556368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781212-C18C-2675-DE55-3A6F56950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7" y="971666"/>
            <a:ext cx="66008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未来已经敞开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（我的未来）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引领我走过现在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（灼烧现在）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盼望秋天到来</a:t>
            </a:r>
          </a:p>
        </p:txBody>
      </p:sp>
    </p:spTree>
    <p:extLst>
      <p:ext uri="{BB962C8B-B14F-4D97-AF65-F5344CB8AC3E}">
        <p14:creationId xmlns:p14="http://schemas.microsoft.com/office/powerpoint/2010/main" val="19851085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781212-C18C-2675-DE55-3A6F56950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7" y="971666"/>
            <a:ext cx="66008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奔跑的 伫立的 安静的 人啊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渺小的 伟大的 沉默的 梦啊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昨天的 今天的 平凡的 我要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飞到哪去呀</a:t>
            </a:r>
          </a:p>
        </p:txBody>
      </p:sp>
    </p:spTree>
    <p:extLst>
      <p:ext uri="{BB962C8B-B14F-4D97-AF65-F5344CB8AC3E}">
        <p14:creationId xmlns:p14="http://schemas.microsoft.com/office/powerpoint/2010/main" val="2148762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781212-C18C-2675-DE55-3A6F56950C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7" y="971665"/>
            <a:ext cx="7909506" cy="5487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忙碌的 悠闲的 眺望的 人啊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（还能看见吗 还能听见吗）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简单的 渺远的 喧闹的 梦啊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（还能学会吗 还能找到吗）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今天的 明天的 平凡的 我会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（还能哭泣吗 还能欢笑吗）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飞到哪去呀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（还能记得吗）</a:t>
            </a:r>
          </a:p>
        </p:txBody>
      </p:sp>
    </p:spTree>
    <p:extLst>
      <p:ext uri="{BB962C8B-B14F-4D97-AF65-F5344CB8AC3E}">
        <p14:creationId xmlns:p14="http://schemas.microsoft.com/office/powerpoint/2010/main" val="2765498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D92B8B-A603-0442-0090-AA4A934B6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80618" cy="4351338"/>
          </a:xfrm>
        </p:spPr>
        <p:txBody>
          <a:bodyPr/>
          <a:lstStyle/>
          <a:p>
            <a:r>
              <a:rPr lang="zh-CN" altLang="en-US" dirty="0"/>
              <a:t>歌剧？</a:t>
            </a:r>
            <a:endParaRPr lang="en-US" altLang="zh-CN" dirty="0"/>
          </a:p>
          <a:p>
            <a:r>
              <a:rPr lang="zh-CN" altLang="en-US" dirty="0"/>
              <a:t>戏曲？</a:t>
            </a:r>
            <a:endParaRPr lang="en-US" altLang="zh-CN" dirty="0"/>
          </a:p>
          <a:p>
            <a:r>
              <a:rPr lang="zh-CN" altLang="en-US" dirty="0"/>
              <a:t>张士超你昨天晚上到底把我家钥匙放在哪里了？</a:t>
            </a:r>
            <a:endParaRPr lang="en-US" altLang="zh-CN" dirty="0"/>
          </a:p>
          <a:p>
            <a:r>
              <a:rPr lang="zh-CN" altLang="en-US" dirty="0"/>
              <a:t>迷墙？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59A5EC3-4D64-6852-2054-06D3A3D8A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17" y="134938"/>
            <a:ext cx="3845465" cy="28840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C6870E-44CE-0C56-0D75-B0FF398AE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2" t="20917" r="20803" b="5745"/>
          <a:stretch/>
        </p:blipFill>
        <p:spPr>
          <a:xfrm>
            <a:off x="3299703" y="3758870"/>
            <a:ext cx="3985676" cy="28292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325643-F80A-B4AC-E6F7-9BC01E44A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962" y="3838964"/>
            <a:ext cx="5029787" cy="282925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6AEC119-A5A4-DE31-6445-8FE37B0C7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81" y="3758870"/>
            <a:ext cx="2829255" cy="28292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74A6DB1-C170-2530-D983-F6A72C428A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632" y="-894278"/>
            <a:ext cx="12933632" cy="946648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405E34B-D353-BFD5-035A-82F1E516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所以什么是</a:t>
            </a:r>
            <a:r>
              <a:rPr lang="zh-CN" altLang="en-US" dirty="0">
                <a:solidFill>
                  <a:srgbClr val="CE8CE0"/>
                </a:solidFill>
              </a:rPr>
              <a:t>音乐剧</a:t>
            </a:r>
            <a:r>
              <a:rPr lang="zh-CN" altLang="en-US" dirty="0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48541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7" y="971666"/>
            <a:ext cx="5957334" cy="508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飞离起点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飞往终点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途径没人能看到的瞬间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飞过梦境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睁开双眼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趁着一切尚未出现</a:t>
            </a:r>
          </a:p>
        </p:txBody>
      </p:sp>
    </p:spTree>
    <p:extLst>
      <p:ext uri="{BB962C8B-B14F-4D97-AF65-F5344CB8AC3E}">
        <p14:creationId xmlns:p14="http://schemas.microsoft.com/office/powerpoint/2010/main" val="4226355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7" y="971666"/>
            <a:ext cx="5957334" cy="508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如果某一天 飞回最初的时间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（飞离起点）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某一天 过去与未来相连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（飞往终点）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生存还是毁灭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或许只相隔一线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（途径没人能看到的瞬间）</a:t>
            </a:r>
          </a:p>
          <a:p>
            <a:pPr marL="0" indent="0">
              <a:buNone/>
            </a:pPr>
            <a:endParaRPr lang="zh-CN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49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6" y="971666"/>
            <a:ext cx="6762877" cy="508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某一天 曾在梦境里出现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（飞过梦境）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某一天 终会合上双眼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（睁开双眼）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已逃离这里的我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能否再次期待明天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（趁着一切尚能改变）</a:t>
            </a:r>
          </a:p>
          <a:p>
            <a:pPr marL="0" indent="0">
              <a:buNone/>
            </a:pPr>
            <a:endParaRPr lang="zh-CN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5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41AE8F-50C3-2F4C-81A9-4F17C6A8F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7" y="971665"/>
            <a:ext cx="7909506" cy="5487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奔跑的 伫立的 安静的 人啊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渺小的 伟大的 沉默的 梦啊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昨天的 今天的 平凡的 我要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飞到哪去呀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（飞啊 飞啊 飞到 哪去呀）</a:t>
            </a:r>
          </a:p>
        </p:txBody>
      </p:sp>
    </p:spTree>
    <p:extLst>
      <p:ext uri="{BB962C8B-B14F-4D97-AF65-F5344CB8AC3E}">
        <p14:creationId xmlns:p14="http://schemas.microsoft.com/office/powerpoint/2010/main" val="39458187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41AE8F-50C3-2F4C-81A9-4F17C6A8F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7" y="971665"/>
            <a:ext cx="7909506" cy="5487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奔跑的 伫立的 安静中 倒下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渺小的 伟大的 沉默中 崩塌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昨天的 今天的 平凡的 我能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挽回什么吗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（飞啊 飞啊 大梦 一场啊）</a:t>
            </a:r>
          </a:p>
        </p:txBody>
      </p:sp>
    </p:spTree>
    <p:extLst>
      <p:ext uri="{BB962C8B-B14F-4D97-AF65-F5344CB8AC3E}">
        <p14:creationId xmlns:p14="http://schemas.microsoft.com/office/powerpoint/2010/main" val="27134493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41AE8F-50C3-2F4C-81A9-4F17C6A8F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7" y="971665"/>
            <a:ext cx="7909506" cy="5487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每一天都新增要实现的梦想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每一天都有难以完成的愿望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或许无奈 或许迷茫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仍想看到未来的模样</a:t>
            </a:r>
          </a:p>
        </p:txBody>
      </p:sp>
    </p:spTree>
    <p:extLst>
      <p:ext uri="{BB962C8B-B14F-4D97-AF65-F5344CB8AC3E}">
        <p14:creationId xmlns:p14="http://schemas.microsoft.com/office/powerpoint/2010/main" val="20909154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841AE8F-50C3-2F4C-81A9-4F17C6A8F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2B536D2-5519-9111-E205-2102699F5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837" y="971665"/>
            <a:ext cx="7983438" cy="5638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我们都生活在不完美的世界上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（幸运的 不幸的 每一个 人啊）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努力追逐着某颗流星的光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（坚定的 忘却的 所有的 梦啊）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拥抱无奈 拥抱迷茫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（今天的 明天的 平凡的 世界）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飞向远方</a:t>
            </a: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（别忘了我呀）</a:t>
            </a:r>
          </a:p>
        </p:txBody>
      </p:sp>
    </p:spTree>
    <p:extLst>
      <p:ext uri="{BB962C8B-B14F-4D97-AF65-F5344CB8AC3E}">
        <p14:creationId xmlns:p14="http://schemas.microsoft.com/office/powerpoint/2010/main" val="3434413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EF70C688-5835-FA64-1B88-F24327C7A1B4}"/>
              </a:ext>
            </a:extLst>
          </p:cNvPr>
          <p:cNvSpPr txBox="1">
            <a:spLocks/>
          </p:cNvSpPr>
          <p:nvPr/>
        </p:nvSpPr>
        <p:spPr>
          <a:xfrm>
            <a:off x="5224793" y="1257300"/>
            <a:ext cx="1742413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完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C427F2C-BCBF-81A7-D18E-E595073EEC8F}"/>
              </a:ext>
            </a:extLst>
          </p:cNvPr>
          <p:cNvSpPr txBox="1">
            <a:spLocks/>
          </p:cNvSpPr>
          <p:nvPr/>
        </p:nvSpPr>
        <p:spPr>
          <a:xfrm>
            <a:off x="2869406" y="3619499"/>
            <a:ext cx="6453186" cy="1000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（和最后的一些话）</a:t>
            </a:r>
          </a:p>
        </p:txBody>
      </p:sp>
    </p:spTree>
    <p:extLst>
      <p:ext uri="{BB962C8B-B14F-4D97-AF65-F5344CB8AC3E}">
        <p14:creationId xmlns:p14="http://schemas.microsoft.com/office/powerpoint/2010/main" val="9957533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EF70C688-5835-FA64-1B88-F24327C7A1B4}"/>
              </a:ext>
            </a:extLst>
          </p:cNvPr>
          <p:cNvSpPr txBox="1">
            <a:spLocks/>
          </p:cNvSpPr>
          <p:nvPr/>
        </p:nvSpPr>
        <p:spPr>
          <a:xfrm>
            <a:off x="5224793" y="1257300"/>
            <a:ext cx="1742413" cy="11620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完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C427F2C-BCBF-81A7-D18E-E595073EEC8F}"/>
              </a:ext>
            </a:extLst>
          </p:cNvPr>
          <p:cNvSpPr txBox="1">
            <a:spLocks/>
          </p:cNvSpPr>
          <p:nvPr/>
        </p:nvSpPr>
        <p:spPr>
          <a:xfrm>
            <a:off x="2869406" y="3619499"/>
            <a:ext cx="6453186" cy="1000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感谢参与！</a:t>
            </a:r>
          </a:p>
        </p:txBody>
      </p:sp>
    </p:spTree>
    <p:extLst>
      <p:ext uri="{BB962C8B-B14F-4D97-AF65-F5344CB8AC3E}">
        <p14:creationId xmlns:p14="http://schemas.microsoft.com/office/powerpoint/2010/main" val="258912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6E2A736-FE68-3F6E-F733-FF993CC6A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62" y="1933575"/>
            <a:ext cx="2657475" cy="3543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405E34B-D353-BFD5-035A-82F1E516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rmAutofit/>
          </a:bodyPr>
          <a:lstStyle/>
          <a:p>
            <a:r>
              <a:rPr lang="zh-CN" altLang="en-US" dirty="0"/>
              <a:t>大型纪实啊</a:t>
            </a:r>
            <a:r>
              <a:rPr lang="zh-CN" altLang="en-US" dirty="0">
                <a:solidFill>
                  <a:srgbClr val="CE8CE0"/>
                </a:solidFill>
              </a:rPr>
              <a:t>音乐剧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8FCB90F-DAB8-C8CA-246F-207F62F46A4A}"/>
              </a:ext>
            </a:extLst>
          </p:cNvPr>
          <p:cNvSpPr txBox="1">
            <a:spLocks/>
          </p:cNvSpPr>
          <p:nvPr/>
        </p:nvSpPr>
        <p:spPr>
          <a:xfrm>
            <a:off x="2514600" y="365124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大型校园纪实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1E4E2E-D47F-413A-C76F-F10EE31D3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632" y="-792163"/>
            <a:ext cx="12933632" cy="94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0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24141 -0.0025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2AFC3-4C15-2783-02E4-899868841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299365" cy="1325563"/>
          </a:xfrm>
        </p:spPr>
        <p:txBody>
          <a:bodyPr/>
          <a:lstStyle/>
          <a:p>
            <a:r>
              <a:rPr lang="zh-CN" altLang="en-US" dirty="0">
                <a:solidFill>
                  <a:srgbClr val="00FFFF"/>
                </a:solidFill>
              </a:rPr>
              <a:t>故事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C8EC67-832C-AF8B-51C3-12F33C256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351" y="1825625"/>
            <a:ext cx="2299364" cy="4351338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人物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场景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情境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对白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独白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15A2A0AB-1117-2E91-B797-C1D28EC64057}"/>
              </a:ext>
            </a:extLst>
          </p:cNvPr>
          <p:cNvSpPr txBox="1">
            <a:spLocks/>
          </p:cNvSpPr>
          <p:nvPr/>
        </p:nvSpPr>
        <p:spPr>
          <a:xfrm>
            <a:off x="6524625" y="365125"/>
            <a:ext cx="22993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F1ADCC"/>
                </a:solidFill>
              </a:rPr>
              <a:t>音乐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7A08DCE-805E-31B0-E5EF-6BC2085DAD7A}"/>
              </a:ext>
            </a:extLst>
          </p:cNvPr>
          <p:cNvSpPr txBox="1">
            <a:spLocks/>
          </p:cNvSpPr>
          <p:nvPr/>
        </p:nvSpPr>
        <p:spPr>
          <a:xfrm>
            <a:off x="6524626" y="1825625"/>
            <a:ext cx="3019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主题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动机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风格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宣叙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zh-CN" altLang="en-US" dirty="0">
                <a:solidFill>
                  <a:schemeClr val="bg1"/>
                </a:solidFill>
              </a:rPr>
              <a:t>合唱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咏叹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5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16EBAE3-67E1-BC8A-6524-6B75517D39B0}"/>
              </a:ext>
            </a:extLst>
          </p:cNvPr>
          <p:cNvSpPr txBox="1">
            <a:spLocks/>
          </p:cNvSpPr>
          <p:nvPr/>
        </p:nvSpPr>
        <p:spPr>
          <a:xfrm>
            <a:off x="6524625" y="1825625"/>
            <a:ext cx="52387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性格？习惯？爱好？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氛围？可能事件？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吸引观众、解释设定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2A9782EB-45F7-D874-6978-353A952D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175" y="301625"/>
            <a:ext cx="4508500" cy="1325563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FFFF"/>
                </a:solidFill>
              </a:rPr>
              <a:t>故事</a:t>
            </a:r>
            <a:r>
              <a:rPr lang="en-US" altLang="zh-CN" dirty="0">
                <a:solidFill>
                  <a:srgbClr val="00FFFF"/>
                </a:solidFill>
              </a:rPr>
              <a:t>-</a:t>
            </a:r>
            <a:r>
              <a:rPr lang="zh-CN" altLang="en-US" dirty="0">
                <a:solidFill>
                  <a:srgbClr val="00FFFF"/>
                </a:solidFill>
              </a:rPr>
              <a:t>片段与整体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42682751-7390-4D78-A9A0-3E378A50E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349" y="1825625"/>
            <a:ext cx="6600825" cy="4351338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周聿、殷间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去操场路上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“秘密”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整体性：大纲、起承转合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矛盾设计：异与同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4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BDC7946-B892-895E-1741-D6D80B626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23825"/>
            <a:ext cx="871538" cy="1162050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B6682FEC-BDBF-BD9C-B43A-15621743A083}"/>
              </a:ext>
            </a:extLst>
          </p:cNvPr>
          <p:cNvSpPr txBox="1">
            <a:spLocks/>
          </p:cNvSpPr>
          <p:nvPr/>
        </p:nvSpPr>
        <p:spPr>
          <a:xfrm>
            <a:off x="6524625" y="365125"/>
            <a:ext cx="22993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殷间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2A9782EB-45F7-D874-6978-353A952D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350" y="365125"/>
            <a:ext cx="2981325" cy="1325563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周聿</a:t>
            </a:r>
          </a:p>
        </p:txBody>
      </p:sp>
      <p:sp>
        <p:nvSpPr>
          <p:cNvPr id="9" name="内容占位符 2">
            <a:extLst>
              <a:ext uri="{FF2B5EF4-FFF2-40B4-BE49-F238E27FC236}">
                <a16:creationId xmlns:a16="http://schemas.microsoft.com/office/drawing/2014/main" id="{FC7985ED-6B23-60F0-46CF-9E426EC79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349" y="1825625"/>
            <a:ext cx="7632403" cy="4351338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贵州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数竞生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轻微社恐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家境好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性格温和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F85C24EA-E932-5A64-3B5E-C17BF5229A94}"/>
              </a:ext>
            </a:extLst>
          </p:cNvPr>
          <p:cNvSpPr txBox="1">
            <a:spLocks/>
          </p:cNvSpPr>
          <p:nvPr/>
        </p:nvSpPr>
        <p:spPr>
          <a:xfrm>
            <a:off x="6524625" y="1825625"/>
            <a:ext cx="52387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江苏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数竞生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外向、急性子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向往自由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有想象力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uiExpand="1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2392</Words>
  <Application>Microsoft Office PowerPoint</Application>
  <PresentationFormat>宽屏</PresentationFormat>
  <Paragraphs>434</Paragraphs>
  <Slides>58</Slides>
  <Notes>56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65" baseType="lpstr">
      <vt:lpstr>等线</vt:lpstr>
      <vt:lpstr>等线 Light</vt:lpstr>
      <vt:lpstr>楷体</vt:lpstr>
      <vt:lpstr>arial</vt:lpstr>
      <vt:lpstr>arial</vt:lpstr>
      <vt:lpstr>Times New Roman</vt:lpstr>
      <vt:lpstr>Office 主题​​</vt:lpstr>
      <vt:lpstr>PowerPoint 演示文稿</vt:lpstr>
      <vt:lpstr>把</vt:lpstr>
      <vt:lpstr>把</vt:lpstr>
      <vt:lpstr>所以什么是音乐剧？</vt:lpstr>
      <vt:lpstr>所以什么是音乐剧？</vt:lpstr>
      <vt:lpstr>大型纪实啊音乐剧</vt:lpstr>
      <vt:lpstr>故事</vt:lpstr>
      <vt:lpstr>故事-片段与整体</vt:lpstr>
      <vt:lpstr>周聿</vt:lpstr>
      <vt:lpstr>周聿</vt:lpstr>
      <vt:lpstr>殷间</vt:lpstr>
      <vt:lpstr>PowerPoint 演示文稿</vt:lpstr>
      <vt:lpstr>对白/独白</vt:lpstr>
      <vt:lpstr>“秘密”</vt:lpstr>
      <vt:lpstr>桥段</vt:lpstr>
      <vt:lpstr>合唱</vt:lpstr>
      <vt:lpstr>合中独唱</vt:lpstr>
      <vt:lpstr>歌中独白</vt:lpstr>
      <vt:lpstr>再现</vt:lpstr>
      <vt:lpstr>无向台词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 Richard</dc:creator>
  <cp:lastModifiedBy>Z Richard</cp:lastModifiedBy>
  <cp:revision>660</cp:revision>
  <dcterms:created xsi:type="dcterms:W3CDTF">2024-08-10T04:30:33Z</dcterms:created>
  <dcterms:modified xsi:type="dcterms:W3CDTF">2024-08-30T16:01:55Z</dcterms:modified>
</cp:coreProperties>
</file>