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9" r:id="rId3"/>
    <p:sldId id="260" r:id="rId4"/>
    <p:sldId id="257" r:id="rId5"/>
    <p:sldId id="261" r:id="rId6"/>
    <p:sldId id="272" r:id="rId7"/>
    <p:sldId id="273" r:id="rId8"/>
    <p:sldId id="266" r:id="rId9"/>
    <p:sldId id="262" r:id="rId10"/>
    <p:sldId id="264" r:id="rId11"/>
    <p:sldId id="295" r:id="rId12"/>
    <p:sldId id="268" r:id="rId13"/>
    <p:sldId id="269" r:id="rId14"/>
    <p:sldId id="270" r:id="rId15"/>
    <p:sldId id="271" r:id="rId16"/>
    <p:sldId id="274" r:id="rId17"/>
    <p:sldId id="275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7" r:id="rId28"/>
    <p:sldId id="288" r:id="rId29"/>
    <p:sldId id="286" r:id="rId30"/>
    <p:sldId id="290" r:id="rId31"/>
    <p:sldId id="289" r:id="rId32"/>
    <p:sldId id="291" r:id="rId33"/>
    <p:sldId id="292" r:id="rId34"/>
    <p:sldId id="293" r:id="rId35"/>
    <p:sldId id="294" r:id="rId36"/>
    <p:sldId id="296" r:id="rId37"/>
    <p:sldId id="329" r:id="rId38"/>
    <p:sldId id="297" r:id="rId39"/>
    <p:sldId id="298" r:id="rId40"/>
    <p:sldId id="263" r:id="rId41"/>
    <p:sldId id="327" r:id="rId42"/>
    <p:sldId id="299" r:id="rId43"/>
    <p:sldId id="300" r:id="rId44"/>
    <p:sldId id="301" r:id="rId45"/>
    <p:sldId id="328" r:id="rId46"/>
    <p:sldId id="304" r:id="rId47"/>
    <p:sldId id="310" r:id="rId48"/>
    <p:sldId id="305" r:id="rId49"/>
    <p:sldId id="306" r:id="rId50"/>
    <p:sldId id="307" r:id="rId51"/>
    <p:sldId id="308" r:id="rId52"/>
    <p:sldId id="312" r:id="rId53"/>
    <p:sldId id="309" r:id="rId54"/>
    <p:sldId id="313" r:id="rId55"/>
    <p:sldId id="311" r:id="rId56"/>
    <p:sldId id="314" r:id="rId57"/>
    <p:sldId id="315" r:id="rId58"/>
    <p:sldId id="325" r:id="rId59"/>
    <p:sldId id="326" r:id="rId60"/>
    <p:sldId id="316" r:id="rId61"/>
    <p:sldId id="317" r:id="rId62"/>
    <p:sldId id="319" r:id="rId63"/>
    <p:sldId id="320" r:id="rId64"/>
    <p:sldId id="321" r:id="rId65"/>
    <p:sldId id="318" r:id="rId66"/>
    <p:sldId id="322" r:id="rId67"/>
    <p:sldId id="323" r:id="rId6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开幕" id="{8BAC06DD-9550-4350-8EF5-60BC91C47AB1}">
          <p14:sldIdLst>
            <p14:sldId id="256"/>
            <p14:sldId id="259"/>
            <p14:sldId id="260"/>
            <p14:sldId id="257"/>
            <p14:sldId id="261"/>
          </p14:sldIdLst>
        </p14:section>
        <p14:section name="灯光设计" id="{13D87DF0-9401-4356-B5CA-57C4EDDF4146}">
          <p14:sldIdLst>
            <p14:sldId id="272"/>
            <p14:sldId id="273"/>
            <p14:sldId id="266"/>
            <p14:sldId id="262"/>
            <p14:sldId id="264"/>
            <p14:sldId id="295"/>
            <p14:sldId id="268"/>
            <p14:sldId id="269"/>
            <p14:sldId id="270"/>
            <p14:sldId id="271"/>
            <p14:sldId id="274"/>
            <p14:sldId id="275"/>
            <p14:sldId id="277"/>
          </p14:sldIdLst>
        </p14:section>
        <p14:section name="灯光设计实践" id="{2AC5ACEA-F835-48D1-8829-4E1BFF9F1613}">
          <p14:sldIdLst>
            <p14:sldId id="276"/>
            <p14:sldId id="278"/>
            <p14:sldId id="279"/>
            <p14:sldId id="280"/>
            <p14:sldId id="281"/>
            <p14:sldId id="282"/>
            <p14:sldId id="283"/>
            <p14:sldId id="285"/>
            <p14:sldId id="287"/>
            <p14:sldId id="288"/>
            <p14:sldId id="286"/>
            <p14:sldId id="290"/>
            <p14:sldId id="289"/>
            <p14:sldId id="291"/>
            <p14:sldId id="292"/>
          </p14:sldIdLst>
        </p14:section>
        <p14:section name="灯光编写" id="{7232DB68-AC61-4C0A-ABDE-71E79DB8D5F6}">
          <p14:sldIdLst>
            <p14:sldId id="293"/>
            <p14:sldId id="294"/>
            <p14:sldId id="296"/>
            <p14:sldId id="329"/>
            <p14:sldId id="297"/>
            <p14:sldId id="298"/>
            <p14:sldId id="263"/>
            <p14:sldId id="327"/>
            <p14:sldId id="299"/>
            <p14:sldId id="300"/>
            <p14:sldId id="301"/>
            <p14:sldId id="328"/>
            <p14:sldId id="304"/>
            <p14:sldId id="310"/>
            <p14:sldId id="305"/>
            <p14:sldId id="306"/>
            <p14:sldId id="307"/>
            <p14:sldId id="308"/>
            <p14:sldId id="312"/>
            <p14:sldId id="309"/>
            <p14:sldId id="313"/>
            <p14:sldId id="311"/>
            <p14:sldId id="314"/>
          </p14:sldIdLst>
        </p14:section>
        <p14:section name="灯光编写实践" id="{45643C6D-206B-42CF-86CC-C87793FCBDBD}">
          <p14:sldIdLst>
            <p14:sldId id="315"/>
            <p14:sldId id="325"/>
            <p14:sldId id="326"/>
            <p14:sldId id="316"/>
            <p14:sldId id="317"/>
            <p14:sldId id="319"/>
            <p14:sldId id="320"/>
            <p14:sldId id="321"/>
          </p14:sldIdLst>
        </p14:section>
        <p14:section name="结尾" id="{21FEA36F-FDAB-4E09-B345-46342299F36D}">
          <p14:sldIdLst>
            <p14:sldId id="318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7A7"/>
    <a:srgbClr val="CC99FF"/>
    <a:srgbClr val="FF6600"/>
    <a:srgbClr val="0000FF"/>
    <a:srgbClr val="00FF00"/>
    <a:srgbClr val="CC66FF"/>
    <a:srgbClr val="00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9" autoAdjust="0"/>
    <p:restoredTop sz="94660"/>
  </p:normalViewPr>
  <p:slideViewPr>
    <p:cSldViewPr snapToGrid="0">
      <p:cViewPr varScale="1">
        <p:scale>
          <a:sx n="79" d="100"/>
          <a:sy n="79" d="100"/>
        </p:scale>
        <p:origin x="231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5D24-0489-4E4B-9770-9E4B325F6A1A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2CCAF-A3C8-418C-98B7-C7B018A5F0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57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高中</a:t>
            </a:r>
            <a:r>
              <a:rPr lang="en-US" altLang="zh-CN" dirty="0"/>
              <a:t>-</a:t>
            </a:r>
            <a:r>
              <a:rPr lang="zh-CN" altLang="en-US" dirty="0"/>
              <a:t>法罗朱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84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</a:t>
            </a:r>
            <a:r>
              <a:rPr lang="en-US" altLang="zh-CN" dirty="0"/>
              <a:t>Backup</a:t>
            </a:r>
            <a:r>
              <a:rPr lang="zh-CN" altLang="en-US" dirty="0"/>
              <a:t>是主屏幕，右侧按键和控台一致，用</a:t>
            </a:r>
            <a:r>
              <a:rPr lang="en-US" altLang="zh-CN" dirty="0"/>
              <a:t>Backup</a:t>
            </a:r>
            <a:r>
              <a:rPr lang="zh-CN" altLang="en-US" dirty="0"/>
              <a:t>唤出文件管理菜单；注意 </a:t>
            </a:r>
            <a:r>
              <a:rPr lang="en-US" altLang="zh-CN" dirty="0"/>
              <a:t>Setup </a:t>
            </a:r>
            <a:r>
              <a:rPr lang="zh-CN" altLang="en-US" dirty="0"/>
              <a:t>要去除（别让它亮），否则可能效果与预期不同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859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A7AFD-E992-3F4B-65B3-98684C909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781EC3-AA8C-D5CC-788D-BD95FE967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4ACD80A-205C-9A54-25A8-01281D3BC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一般会复制别人的 </a:t>
            </a:r>
            <a:r>
              <a:rPr lang="en-US" altLang="zh-CN" dirty="0"/>
              <a:t>show (save show as)</a:t>
            </a:r>
            <a:r>
              <a:rPr lang="zh-CN" altLang="en-US" dirty="0"/>
              <a:t>以保存预设，选中 </a:t>
            </a:r>
            <a:r>
              <a:rPr lang="en-US" altLang="zh-CN" dirty="0"/>
              <a:t>Delete </a:t>
            </a:r>
            <a:r>
              <a:rPr lang="zh-CN" altLang="en-US" dirty="0"/>
              <a:t>可以删除别人编的灯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AD8F1-F4CC-7A5A-14AC-865B2BE43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653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推上去</a:t>
            </a:r>
            <a:r>
              <a:rPr lang="en-US" altLang="zh-CN" dirty="0"/>
              <a:t>-&gt;cue1</a:t>
            </a:r>
            <a:r>
              <a:rPr lang="zh-CN" altLang="en-US" dirty="0"/>
              <a:t>，按一下</a:t>
            </a:r>
            <a:r>
              <a:rPr lang="en-US" altLang="zh-CN" dirty="0"/>
              <a:t>-&gt;</a:t>
            </a:r>
            <a:r>
              <a:rPr lang="zh-CN" altLang="en-US" dirty="0"/>
              <a:t>下一个，结束</a:t>
            </a:r>
            <a:r>
              <a:rPr lang="en-US" altLang="zh-CN" dirty="0"/>
              <a:t>-&gt;</a:t>
            </a:r>
            <a:r>
              <a:rPr lang="zh-CN" altLang="en-US" dirty="0"/>
              <a:t>推下来，否则</a:t>
            </a:r>
            <a:r>
              <a:rPr lang="zh-CN" altLang="en-US"/>
              <a:t>会循环；灯光操作只要看这部分就可以了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898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94A91-31F7-FA57-3A97-9EE881F17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E43636-123C-EEDB-3353-CCBDE55A8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774775C-8440-BA97-B737-F8323E718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在最右边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B6DF38-9085-42CE-55FB-5BC49D0CF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918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BA713-E46A-5323-4CA3-AA602B056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185BD1-0F34-6BC3-84A5-0ADC95D0F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6B5596-A279-B840-CE68-0C0E73802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左下角 </a:t>
            </a:r>
            <a:r>
              <a:rPr lang="en-US" altLang="zh-CN" dirty="0"/>
              <a:t>Fader </a:t>
            </a:r>
            <a:r>
              <a:rPr lang="zh-CN" altLang="en-US" dirty="0"/>
              <a:t>是不同杆的功能，左侧中部就是单个</a:t>
            </a:r>
            <a:r>
              <a:rPr lang="en-US" altLang="zh-CN" dirty="0"/>
              <a:t>ppt</a:t>
            </a:r>
            <a:r>
              <a:rPr lang="zh-CN" altLang="en-US" dirty="0"/>
              <a:t>，</a:t>
            </a:r>
            <a:r>
              <a:rPr lang="en-US" altLang="zh-CN" dirty="0"/>
              <a:t>Trig Go</a:t>
            </a:r>
            <a:r>
              <a:rPr lang="zh-CN" altLang="en-US" dirty="0"/>
              <a:t>就是单击触发，</a:t>
            </a:r>
            <a:r>
              <a:rPr lang="en-US" altLang="zh-CN" dirty="0"/>
              <a:t>Fade</a:t>
            </a:r>
            <a:r>
              <a:rPr lang="zh-CN" altLang="en-US" dirty="0"/>
              <a:t>就是淡入，右键可以修改；按 </a:t>
            </a:r>
            <a:r>
              <a:rPr lang="en-US" altLang="zh-CN" dirty="0"/>
              <a:t>Del </a:t>
            </a:r>
            <a:r>
              <a:rPr lang="zh-CN" altLang="en-US" dirty="0"/>
              <a:t>后按对应的框顶部即可删除整根杆上的内容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3B2BBF-2160-B6B0-A05D-6B5531ED2D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47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63F81-24F5-D4B1-7851-C105E6628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892260-8B1B-7284-EABE-B4E51A03A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CC1D9BD-6295-635A-F5F2-718F6EEC3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编写的基本准则：</a:t>
            </a:r>
            <a:r>
              <a:rPr lang="en-US" altLang="zh-CN" dirty="0"/>
              <a:t>Layout View</a:t>
            </a:r>
            <a:r>
              <a:rPr lang="zh-CN" altLang="en-US" dirty="0"/>
              <a:t>进行选中，右下角进行更改，</a:t>
            </a:r>
            <a:r>
              <a:rPr lang="en-US" altLang="zh-CN" dirty="0"/>
              <a:t>Clear</a:t>
            </a:r>
            <a:r>
              <a:rPr lang="zh-CN" altLang="en-US" dirty="0"/>
              <a:t>可取消选中</a:t>
            </a:r>
            <a:r>
              <a:rPr lang="en-US" altLang="zh-CN" dirty="0"/>
              <a:t>/</a:t>
            </a:r>
            <a:r>
              <a:rPr lang="zh-CN" altLang="en-US" dirty="0"/>
              <a:t>更改之类的 一般错了就按到底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3B3041-EF1A-7DAE-C29B-104559E27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544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40013-BC7E-C75B-DBAF-7F672B7F1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2516E6A-2E85-0AC2-0193-63B43EBEF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2A1A42-C6B2-C64F-E123-AD87E1B5D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Special Dialog</a:t>
            </a:r>
            <a:r>
              <a:rPr lang="zh-CN" altLang="en-US" dirty="0"/>
              <a:t>可以对下方的效果进行可视化的选择，如选颜色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B61829-9CF4-A49B-E192-68DA9124B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449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73B6-ECAB-A37C-32D8-9AF989A0A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C04E3D2-5FB0-A299-FD75-5DE4700D6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6386F95-4FE7-4EC6-71AA-BA5D6B62C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输入数字是选中的灯一起变，</a:t>
            </a:r>
            <a:r>
              <a:rPr lang="en-US" altLang="zh-CN" dirty="0"/>
              <a:t>Thru</a:t>
            </a:r>
            <a:r>
              <a:rPr lang="zh-CN" altLang="en-US" dirty="0"/>
              <a:t>是渐变，</a:t>
            </a:r>
            <a:r>
              <a:rPr lang="en-US" altLang="zh-CN" dirty="0"/>
              <a:t>A at B</a:t>
            </a:r>
            <a:r>
              <a:rPr lang="zh-CN" altLang="en-US" dirty="0"/>
              <a:t>是</a:t>
            </a:r>
            <a:r>
              <a:rPr lang="en-US" altLang="zh-CN" dirty="0"/>
              <a:t>A</a:t>
            </a:r>
            <a:r>
              <a:rPr lang="zh-CN" altLang="en-US" dirty="0"/>
              <a:t>复制</a:t>
            </a:r>
            <a:r>
              <a:rPr lang="en-US" altLang="zh-CN" dirty="0"/>
              <a:t>B</a:t>
            </a:r>
            <a:r>
              <a:rPr lang="zh-CN" altLang="en-US" dirty="0"/>
              <a:t>的效果；右下角旋钮可</a:t>
            </a:r>
            <a:r>
              <a:rPr lang="zh-CN" altLang="en-US"/>
              <a:t>直接调整 </a:t>
            </a:r>
            <a:r>
              <a:rPr lang="en-US" altLang="zh-CN"/>
              <a:t>Dimmer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5CD533-3BB2-470E-5016-89923A435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71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5F095-8BF3-DBA0-3B60-56A7B8BDD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EFA181-F37B-BCC8-9866-2185E048F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4D2BA9-C199-B867-E20C-911DAFAFA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Effect Layer</a:t>
            </a:r>
            <a:r>
              <a:rPr lang="zh-CN" altLang="en-US" dirty="0"/>
              <a:t>就是动效，有上面说的三层；每个属性（</a:t>
            </a:r>
            <a:r>
              <a:rPr lang="en-US" altLang="zh-CN" dirty="0"/>
              <a:t>Dimmer</a:t>
            </a:r>
            <a:r>
              <a:rPr lang="zh-CN" altLang="en-US" dirty="0"/>
              <a:t>、</a:t>
            </a:r>
            <a:r>
              <a:rPr lang="en-US" altLang="zh-CN" dirty="0"/>
              <a:t>Color</a:t>
            </a:r>
            <a:r>
              <a:rPr lang="zh-CN" altLang="en-US" dirty="0"/>
              <a:t>、</a:t>
            </a:r>
            <a:r>
              <a:rPr lang="en-US" altLang="zh-CN" dirty="0"/>
              <a:t>Beam</a:t>
            </a:r>
            <a:r>
              <a:rPr lang="zh-CN" altLang="en-US" dirty="0"/>
              <a:t>、</a:t>
            </a:r>
            <a:r>
              <a:rPr lang="en-US" altLang="zh-CN" dirty="0"/>
              <a:t>Pan</a:t>
            </a:r>
            <a:r>
              <a:rPr lang="zh-CN" altLang="en-US" dirty="0"/>
              <a:t>、</a:t>
            </a:r>
            <a:r>
              <a:rPr lang="en-US" altLang="zh-CN" dirty="0"/>
              <a:t>Tilt…</a:t>
            </a:r>
            <a:r>
              <a:rPr lang="zh-CN" altLang="en-US" dirty="0"/>
              <a:t>）都可以做这样的动效；动效停下来需要</a:t>
            </a:r>
            <a:r>
              <a:rPr lang="en-US" altLang="zh-CN" dirty="0"/>
              <a:t>Form</a:t>
            </a:r>
            <a:r>
              <a:rPr lang="zh-CN" altLang="en-US" dirty="0"/>
              <a:t>调成</a:t>
            </a:r>
            <a:r>
              <a:rPr lang="en-US" altLang="zh-CN" dirty="0"/>
              <a:t>1 Stomp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4067F8-832C-EF65-F8DF-6D5041773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930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A8726-18A3-C832-4BE1-19BA62BE4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5016C8-EFDF-AE28-6865-1978D09B3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DEAEBE-A3F0-6B9A-FD9A-D2CA22D97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保存一页用 </a:t>
            </a:r>
            <a:r>
              <a:rPr lang="en-US" altLang="zh-CN" dirty="0"/>
              <a:t>store cue x</a:t>
            </a:r>
            <a:r>
              <a:rPr lang="zh-CN" altLang="en-US" dirty="0"/>
              <a:t>，注意第二张</a:t>
            </a:r>
            <a:r>
              <a:rPr lang="en-US" altLang="zh-CN" dirty="0"/>
              <a:t>ppt</a:t>
            </a:r>
            <a:r>
              <a:rPr lang="zh-CN" altLang="en-US" dirty="0"/>
              <a:t>保存时需要点</a:t>
            </a:r>
            <a:r>
              <a:rPr lang="en-US" altLang="zh-CN" dirty="0"/>
              <a:t>create second cue</a:t>
            </a:r>
            <a:r>
              <a:rPr lang="zh-CN" altLang="en-US" dirty="0"/>
              <a:t>，以后就不用了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450E60-7A26-38FE-CA5D-805C48D2E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91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注意可以随机顺序</a:t>
            </a:r>
            <a:r>
              <a:rPr lang="en-US" altLang="zh-CN" dirty="0"/>
              <a:t>/</a:t>
            </a:r>
            <a:r>
              <a:rPr lang="zh-CN" altLang="en-US" dirty="0"/>
              <a:t>固定顺序轮流</a:t>
            </a:r>
            <a:r>
              <a:rPr lang="en-US" altLang="zh-CN" dirty="0"/>
              <a:t>/</a:t>
            </a:r>
            <a:r>
              <a:rPr lang="zh-CN" altLang="en-US" dirty="0"/>
              <a:t>同步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2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C60D7-3767-F6AC-4A44-E529BEAD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5C483E-1732-AFC3-E5C4-42E26EFFA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3C700F-782E-1D1C-B001-7B462283E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613C18-4D3C-C01E-419F-B79799232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80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31F52-33F4-F563-125E-A254ED9D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C9C8E4-4255-919C-62B0-E136FEB09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6B554B-0669-128D-FE1C-743A4274F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撤回！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628F66-D46F-E0A2-09CD-9BA051598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742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其实还远远没有讲完，但时间所限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191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294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138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1748D-7437-F0C8-40EA-0D7B539E5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8686A1-9018-98B5-C5CF-C02F80736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A003143-D6BE-3E10-72F1-2AB1E9AFE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F8189-1323-DA67-81DA-03A6AF430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8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World Turned Upside Down</a:t>
            </a:r>
          </a:p>
          <a:p>
            <a:r>
              <a:rPr lang="en-US" altLang="zh-CN" dirty="0"/>
              <a:t>You Will Be Found </a:t>
            </a:r>
            <a:r>
              <a:rPr lang="zh-CN" altLang="en-US" dirty="0"/>
              <a:t>跳色</a:t>
            </a:r>
            <a:endParaRPr lang="en-US" altLang="zh-CN" dirty="0"/>
          </a:p>
          <a:p>
            <a:r>
              <a:rPr lang="en-US" altLang="zh-CN" dirty="0"/>
              <a:t>Into the Woods </a:t>
            </a:r>
            <a:r>
              <a:rPr lang="zh-CN" altLang="en-US" dirty="0"/>
              <a:t>不同氛围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583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颜色有明度差异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46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D64A4-B8A4-1435-01F0-839A9887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69F822B-6728-FD71-BE3A-D3BEB826B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96B25E-9EF8-6F08-E859-3797689FC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7305B5-587D-38FE-3B41-AD494667A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576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3FD07-E6F8-2CFB-A2B2-5EB45F0E2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E51BEE-3931-6680-D445-11BAF74C4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7A7C6E-A97E-C70A-59FC-B29DA1130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2E4494-080D-0303-D3C6-06409D39C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358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075D3-41ED-6456-C674-743E41886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3BDC5C-FD88-5916-588D-4ED5B61C1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631529-7E32-F24E-547D-247ADC51A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B924A7-EC37-AE8C-769D-3B4557C9E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75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FC45C-7906-A843-F542-A090CCA67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FD53DA-37C0-F1C6-2A64-892540D53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1F4202-4D08-76AC-3AD4-1A2F5EC88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ECB4FC-2885-CB94-59AA-4D9BE6EB2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42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D4A3B-F923-0723-C4AE-D0BBA85BD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4B0BE0B-E910-CA76-27C0-B654191DA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EC645-60E6-A6B4-20D3-2FF054FAA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多个</a:t>
            </a:r>
            <a:r>
              <a:rPr lang="en-US" altLang="zh-CN" dirty="0"/>
              <a:t>Screen </a:t>
            </a:r>
            <a:r>
              <a:rPr lang="zh-CN" altLang="en-US" dirty="0"/>
              <a:t>每个</a:t>
            </a:r>
            <a:r>
              <a:rPr lang="en-US" altLang="zh-CN" dirty="0"/>
              <a:t>Screen</a:t>
            </a:r>
            <a:r>
              <a:rPr lang="zh-CN" altLang="en-US" dirty="0"/>
              <a:t>可以命名</a:t>
            </a:r>
            <a:r>
              <a:rPr lang="en-US" altLang="zh-CN" dirty="0"/>
              <a:t> </a:t>
            </a:r>
            <a:r>
              <a:rPr lang="zh-CN" altLang="en-US" dirty="0"/>
              <a:t>里面是若干窗口，可以存预设的</a:t>
            </a:r>
            <a:r>
              <a:rPr lang="en-US" altLang="zh-CN" dirty="0"/>
              <a:t>View/</a:t>
            </a:r>
            <a:r>
              <a:rPr lang="zh-CN" altLang="en-US" dirty="0"/>
              <a:t>建立</a:t>
            </a:r>
            <a:r>
              <a:rPr lang="en-US" altLang="zh-CN" dirty="0"/>
              <a:t>View </a:t>
            </a:r>
            <a:r>
              <a:rPr lang="zh-CN" altLang="en-US" dirty="0"/>
              <a:t>右键调出窗口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624E36-7B7A-D09E-9FB9-4543A8E4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2CCAF-A3C8-418C-98B7-C7B018A5F03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47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B3FF36-DD5D-504C-A643-CB0AE714F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319E13-F384-7952-909E-AA8D0785E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40B0B8-85CA-443A-FB69-10204EF83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2CE07-11F4-AA3B-F65A-5FB405EC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111609-4D1C-0CEA-B81C-585F928C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AF2368-6B57-6A21-2FF4-E45AE81C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A0CCD6-8679-DFDD-4704-77D9682D8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78A312-4A38-A580-296B-52100EA5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DC380B-4A56-3223-8EFF-BEC5C477F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5B6F2E-E052-C7E7-F56C-48EE05FF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22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70341DD-88AF-BAE5-BA82-89A2A4EEC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1D717-3979-8B29-819B-4A2EEE58C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2D59C7-86D6-7747-FBC1-6F62C903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0B9F09-6E41-7E0A-3E01-79BABC56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4D6368-8229-B0FC-4BE6-FAC380C3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83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B114D-7399-8BA7-1EEE-9A17F538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ADF229-3323-537F-7D38-66993C84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58B5F8-796D-A5EC-2889-3054EA5F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22E931-710E-54A3-8428-7156DDC4E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98E12F-EDA0-2EF7-F61A-B3A3ACE5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4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16123-9EB1-EE9F-D1A4-BFF488CB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E05825-C90E-7452-A466-553ED7A46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D8482B-B200-2366-E7E8-3A9DCD4A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7D6B7F-584B-7421-5904-83107C75C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8640B3-1761-DA48-5CA4-7F654238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13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15A8A0-F5C4-5A02-BD9C-2116CD0B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A23C53-A960-C055-D80F-CA059E48C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411AA-23B2-4543-5464-4C5769785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30FC51-EC3F-2D9F-E0B2-C3B22CC9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B7EC3F-CC35-558D-5E77-E7DA5C06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6FAA3-FB2A-A2A4-AF70-3BF23C3F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4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DDF7B5-D87C-398A-3E43-A5187018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FB3A24-589D-79A3-DE15-765FF299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1E3795-CE3F-FED3-5B3C-CDA2E50F2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B236C9F-B22D-2DCE-D220-434484DA8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59CF09-9C39-11F3-F8B0-5769C14B2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02C232-CC9B-4D03-034F-141C519A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48E0C7-82A1-CCEC-E9B4-EAC3341A4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A80706-457B-953C-D896-6230BB7D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6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D48E36-D771-D480-1827-A37E826B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A43D652-BBF3-7382-80BB-DC32090BB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53E15C-75B3-F9E4-9249-07B5D211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A609CD-2AAF-FD3B-6D9E-4F608DE6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12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6628B1A-9395-97CB-9F2F-6980D1DB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03925E6-261A-5018-3B4F-24D5A310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E6857A-BCD5-B61A-6561-3228F571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43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CE7062-23A0-2B04-5BA7-220F3311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9F9931-4784-6E78-2FED-39AC5376C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25AC2E-989F-5A17-CFBA-E3B8E4175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E09D67-3B4C-E645-9319-025613D7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A50230-1DE7-D084-94FC-7BE24617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862802-B3D1-EDC3-1A48-CD59FCA5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69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62B8A9-A85D-F0C3-0075-52F2F19F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12995F-5423-F60F-AD0A-F8B0AD093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AD951B-0164-2FA4-6F04-F69186AF3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BB8490-3E35-DC01-B3E1-1E0B3C45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C1A868-C488-89C0-2995-D1B0AB9F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EFCD3-DD67-E4E4-3D3E-E36E61F5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6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790E9E-33D0-A263-E96A-5FFA90F1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8E8077-13EA-E7ED-1072-FEDDBD96D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1DD9C9-99C1-7B00-ADB5-6C01A0184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3ED01-3934-40D0-BF0F-781EE102CF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585971-7F09-520B-C59B-CA09EDAD9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E44E5F-0BE2-7717-412F-82E681A4E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CB795-91EB-4200-85E8-58C977CCCA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90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8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06136-E83D-733B-93B9-30DD5E2F6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and Light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FDAD1F-0982-4DE4-E276-D14AC9A3A8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原生生物</a:t>
            </a:r>
          </a:p>
        </p:txBody>
      </p:sp>
    </p:spTree>
    <p:extLst>
      <p:ext uri="{BB962C8B-B14F-4D97-AF65-F5344CB8AC3E}">
        <p14:creationId xmlns:p14="http://schemas.microsoft.com/office/powerpoint/2010/main" val="3943863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75073-6338-BB52-9C9E-992852744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DB2565-4980-D0C8-1096-9B961D1C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有什么</a:t>
            </a:r>
            <a:r>
              <a:rPr lang="en-US" altLang="zh-CN" dirty="0"/>
              <a:t>【</a:t>
            </a:r>
            <a:r>
              <a:rPr lang="zh-CN" altLang="en-US" dirty="0"/>
              <a:t>基于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功能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C13195-A4C5-15CB-B89A-BC576059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场灯 </a:t>
            </a:r>
            <a:r>
              <a:rPr lang="en-US" altLang="zh-CN" dirty="0"/>
              <a:t>– </a:t>
            </a:r>
            <a:r>
              <a:rPr lang="zh-CN" altLang="en-US" dirty="0"/>
              <a:t>制造整体亮场的光，可能用顶光、耳光、面光等</a:t>
            </a:r>
            <a:endParaRPr lang="en-US" altLang="zh-CN" dirty="0"/>
          </a:p>
          <a:p>
            <a:r>
              <a:rPr lang="zh-CN" altLang="en-US" dirty="0"/>
              <a:t>定点光</a:t>
            </a:r>
            <a:r>
              <a:rPr lang="en-US" altLang="zh-CN" dirty="0"/>
              <a:t> – </a:t>
            </a:r>
            <a:r>
              <a:rPr lang="zh-CN" altLang="en-US" dirty="0"/>
              <a:t>在固定点亮起，一般顶光为主</a:t>
            </a:r>
            <a:endParaRPr lang="en-US" altLang="zh-CN" dirty="0"/>
          </a:p>
          <a:p>
            <a:r>
              <a:rPr lang="zh-CN" altLang="en-US" dirty="0"/>
              <a:t>氛围光 </a:t>
            </a:r>
            <a:r>
              <a:rPr lang="en-US" altLang="zh-CN" dirty="0"/>
              <a:t>– </a:t>
            </a:r>
            <a:r>
              <a:rPr lang="zh-CN" altLang="en-US" dirty="0"/>
              <a:t>塑造整体氛围的灯，一般耳光为主</a:t>
            </a:r>
            <a:endParaRPr lang="en-US" altLang="zh-CN" dirty="0"/>
          </a:p>
          <a:p>
            <a:r>
              <a:rPr lang="zh-CN" altLang="en-US" dirty="0"/>
              <a:t>染色灯 </a:t>
            </a:r>
            <a:r>
              <a:rPr lang="en-US" altLang="zh-CN" dirty="0"/>
              <a:t>– </a:t>
            </a:r>
            <a:r>
              <a:rPr lang="zh-CN" altLang="en-US" dirty="0"/>
              <a:t>含义和氛围光类似但更强一点，目标是染上颜色</a:t>
            </a:r>
            <a:endParaRPr lang="en-US" altLang="zh-CN" dirty="0"/>
          </a:p>
          <a:p>
            <a:r>
              <a:rPr lang="zh-CN" altLang="en-US" dirty="0"/>
              <a:t>追光 </a:t>
            </a:r>
            <a:r>
              <a:rPr lang="en-US" altLang="zh-CN" dirty="0"/>
              <a:t>– </a:t>
            </a:r>
            <a:r>
              <a:rPr lang="zh-CN" altLang="en-US" dirty="0"/>
              <a:t>跟随演员移动的光（为什么追光有两个意思</a:t>
            </a:r>
            <a:r>
              <a:rPr lang="en-US" altLang="zh-CN" dirty="0"/>
              <a:t>.jpg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切割灯 </a:t>
            </a:r>
            <a:r>
              <a:rPr lang="en-US" altLang="zh-CN" dirty="0"/>
              <a:t>– </a:t>
            </a:r>
            <a:r>
              <a:rPr lang="zh-CN" altLang="en-US" dirty="0"/>
              <a:t>打出特定形状（除圆形外）的光</a:t>
            </a:r>
            <a:endParaRPr lang="en-US" altLang="zh-CN" dirty="0"/>
          </a:p>
          <a:p>
            <a:r>
              <a:rPr lang="zh-CN" altLang="en-US" dirty="0"/>
              <a:t>图案灯 </a:t>
            </a:r>
            <a:r>
              <a:rPr lang="en-US" altLang="zh-CN" dirty="0"/>
              <a:t>– </a:t>
            </a:r>
            <a:r>
              <a:rPr lang="zh-CN" altLang="en-US" dirty="0"/>
              <a:t>打出特定图案的光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00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77598-7FCC-48DB-11B9-E741E9EA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3774D6-3A39-3705-79C5-6F69C762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有什么</a:t>
            </a:r>
            <a:r>
              <a:rPr lang="en-US" altLang="zh-CN" dirty="0"/>
              <a:t>【</a:t>
            </a:r>
            <a:r>
              <a:rPr lang="zh-CN" altLang="en-US" dirty="0"/>
              <a:t>基于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硬件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C0EE2-E54B-FF46-30DD-EFB8D936F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LED – </a:t>
            </a:r>
            <a:r>
              <a:rPr lang="zh-CN" altLang="en-US" dirty="0"/>
              <a:t>能调整的东西不太多，如位置与光圈大小无法调整</a:t>
            </a:r>
            <a:endParaRPr lang="en-US" altLang="zh-CN" dirty="0"/>
          </a:p>
          <a:p>
            <a:r>
              <a:rPr lang="zh-CN" altLang="en-US" dirty="0"/>
              <a:t>电脑灯 </a:t>
            </a:r>
            <a:r>
              <a:rPr lang="en-US" altLang="zh-CN" dirty="0"/>
              <a:t>– </a:t>
            </a:r>
            <a:r>
              <a:rPr lang="zh-CN" altLang="en-US" dirty="0"/>
              <a:t>基本上指能调整的东西比较多的灯，具体属性见后</a:t>
            </a:r>
            <a:endParaRPr lang="en-US" altLang="zh-CN" dirty="0"/>
          </a:p>
          <a:p>
            <a:r>
              <a:rPr lang="zh-CN" altLang="en-US" dirty="0"/>
              <a:t>追光 </a:t>
            </a:r>
            <a:r>
              <a:rPr lang="en-US" altLang="zh-CN" dirty="0"/>
              <a:t>– </a:t>
            </a:r>
            <a:r>
              <a:rPr lang="zh-CN" altLang="en-US" dirty="0"/>
              <a:t>手操移动的大灯（怎么这里也有你</a:t>
            </a:r>
            <a:r>
              <a:rPr lang="en-US" altLang="zh-CN" dirty="0"/>
              <a:t>.jpg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例如九一剧场完全没有电脑灯！</a:t>
            </a:r>
          </a:p>
        </p:txBody>
      </p:sp>
    </p:spTree>
    <p:extLst>
      <p:ext uri="{BB962C8B-B14F-4D97-AF65-F5344CB8AC3E}">
        <p14:creationId xmlns:p14="http://schemas.microsoft.com/office/powerpoint/2010/main" val="404025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B0F35-AFA6-CA8B-78A7-53137434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376E3-A350-8A49-2488-93C46325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能做什么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7CDFAA-5970-1020-DD19-98679D80D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黑场</a:t>
            </a:r>
            <a:endParaRPr lang="en-US" altLang="zh-CN" dirty="0"/>
          </a:p>
          <a:p>
            <a:r>
              <a:rPr lang="zh-CN" altLang="en-US" dirty="0"/>
              <a:t>全场亮</a:t>
            </a:r>
            <a:endParaRPr lang="en-US" altLang="zh-CN" dirty="0"/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蓝色</a:t>
            </a:r>
            <a:r>
              <a:rPr lang="zh-CN" altLang="en-US" dirty="0"/>
              <a:t>氛围</a:t>
            </a:r>
            <a:endParaRPr lang="en-US" altLang="zh-CN" dirty="0"/>
          </a:p>
          <a:p>
            <a:r>
              <a:rPr lang="zh-CN" altLang="en-US" dirty="0"/>
              <a:t>台左亮起</a:t>
            </a:r>
            <a:r>
              <a:rPr lang="zh-CN" altLang="en-US" dirty="0">
                <a:solidFill>
                  <a:srgbClr val="FF0000"/>
                </a:solidFill>
              </a:rPr>
              <a:t>红色</a:t>
            </a:r>
            <a:r>
              <a:rPr lang="zh-CN" altLang="en-US" dirty="0"/>
              <a:t>、台右暗</a:t>
            </a:r>
            <a:endParaRPr lang="en-US" altLang="zh-CN" dirty="0"/>
          </a:p>
          <a:p>
            <a:r>
              <a:rPr lang="zh-CN" altLang="en-US" dirty="0"/>
              <a:t>耳光</a:t>
            </a:r>
            <a:r>
              <a:rPr lang="zh-CN" altLang="en-US" dirty="0">
                <a:solidFill>
                  <a:srgbClr val="FF0000"/>
                </a:solidFill>
              </a:rPr>
              <a:t>红</a:t>
            </a:r>
            <a:r>
              <a:rPr lang="zh-CN" altLang="en-US" dirty="0">
                <a:solidFill>
                  <a:srgbClr val="92D050"/>
                </a:solidFill>
              </a:rPr>
              <a:t>绿</a:t>
            </a:r>
            <a:r>
              <a:rPr lang="zh-CN" altLang="en-US" dirty="0"/>
              <a:t>相间的氛围，中间打开一盏</a:t>
            </a:r>
            <a:r>
              <a:rPr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黄色</a:t>
            </a:r>
            <a:r>
              <a:rPr lang="zh-CN" altLang="en-US" dirty="0"/>
              <a:t>定点</a:t>
            </a:r>
            <a:endParaRPr lang="en-US" altLang="zh-CN" dirty="0"/>
          </a:p>
          <a:p>
            <a:r>
              <a:rPr lang="zh-CN" altLang="en-US" dirty="0"/>
              <a:t>左</a:t>
            </a:r>
            <a:r>
              <a:rPr lang="zh-CN" altLang="en-US" dirty="0">
                <a:solidFill>
                  <a:srgbClr val="C00000"/>
                </a:solidFill>
              </a:rPr>
              <a:t>红</a:t>
            </a:r>
            <a:r>
              <a:rPr lang="zh-CN" altLang="en-US" dirty="0"/>
              <a:t>右</a:t>
            </a:r>
            <a:r>
              <a:rPr lang="zh-CN" altLang="en-US" dirty="0">
                <a:solidFill>
                  <a:srgbClr val="00B0F0"/>
                </a:solidFill>
              </a:rPr>
              <a:t>蓝</a:t>
            </a:r>
            <a:r>
              <a:rPr lang="zh-CN" altLang="en-US" dirty="0"/>
              <a:t>，中间</a:t>
            </a:r>
            <a:r>
              <a:rPr lang="zh-CN" altLang="en-US" dirty="0">
                <a:highlight>
                  <a:srgbClr val="808080"/>
                </a:highlight>
              </a:rPr>
              <a:t>方形切割灯</a:t>
            </a:r>
            <a:r>
              <a:rPr lang="zh-CN" altLang="en-US" dirty="0"/>
              <a:t>框起两人，各自</a:t>
            </a:r>
            <a:r>
              <a:rPr lang="zh-CN" altLang="en-US" dirty="0">
                <a:solidFill>
                  <a:srgbClr val="FF0000"/>
                </a:solidFill>
              </a:rPr>
              <a:t>红</a:t>
            </a:r>
            <a:r>
              <a:rPr lang="en-US" altLang="zh-CN" dirty="0"/>
              <a:t>/</a:t>
            </a:r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蓝</a:t>
            </a:r>
            <a:r>
              <a:rPr lang="zh-CN" altLang="en-US" dirty="0"/>
              <a:t>定点并追光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08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56401-1F0A-CA3E-4B16-EE4C3100A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FA2799-8577-DE61-5817-033DAFA2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是不是还少了什么？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7EFCC8-F992-C1F4-9798-D0341C4C1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黑场</a:t>
            </a:r>
            <a:endParaRPr lang="en-US" altLang="zh-CN" dirty="0"/>
          </a:p>
          <a:p>
            <a:r>
              <a:rPr lang="zh-CN" altLang="en-US" dirty="0"/>
              <a:t>全场亮</a:t>
            </a:r>
            <a:endParaRPr lang="en-US" altLang="zh-CN" dirty="0"/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蓝色</a:t>
            </a:r>
            <a:r>
              <a:rPr lang="zh-CN" altLang="en-US" dirty="0"/>
              <a:t>氛围</a:t>
            </a:r>
            <a:endParaRPr lang="en-US" altLang="zh-CN" dirty="0"/>
          </a:p>
          <a:p>
            <a:r>
              <a:rPr lang="zh-CN" altLang="en-US" dirty="0"/>
              <a:t>台左亮起</a:t>
            </a:r>
            <a:r>
              <a:rPr lang="zh-CN" altLang="en-US" dirty="0">
                <a:solidFill>
                  <a:srgbClr val="FF0000"/>
                </a:solidFill>
              </a:rPr>
              <a:t>红色</a:t>
            </a:r>
            <a:r>
              <a:rPr lang="zh-CN" altLang="en-US" dirty="0"/>
              <a:t>、台右暗</a:t>
            </a:r>
            <a:endParaRPr lang="en-US" altLang="zh-CN" dirty="0"/>
          </a:p>
          <a:p>
            <a:r>
              <a:rPr lang="zh-CN" altLang="en-US" dirty="0"/>
              <a:t>耳光</a:t>
            </a:r>
            <a:r>
              <a:rPr lang="zh-CN" altLang="en-US" dirty="0">
                <a:solidFill>
                  <a:srgbClr val="FF0000"/>
                </a:solidFill>
              </a:rPr>
              <a:t>红</a:t>
            </a:r>
            <a:r>
              <a:rPr lang="zh-CN" altLang="en-US" dirty="0">
                <a:solidFill>
                  <a:srgbClr val="92D050"/>
                </a:solidFill>
              </a:rPr>
              <a:t>绿</a:t>
            </a:r>
            <a:r>
              <a:rPr lang="zh-CN" altLang="en-US" dirty="0"/>
              <a:t>相间的氛围，中间打开一盏</a:t>
            </a:r>
            <a:r>
              <a:rPr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黄色</a:t>
            </a:r>
            <a:r>
              <a:rPr lang="zh-CN" altLang="en-US" dirty="0"/>
              <a:t>定点</a:t>
            </a:r>
            <a:endParaRPr lang="en-US" altLang="zh-CN" dirty="0"/>
          </a:p>
          <a:p>
            <a:r>
              <a:rPr lang="zh-CN" altLang="en-US" dirty="0"/>
              <a:t>左</a:t>
            </a:r>
            <a:r>
              <a:rPr lang="zh-CN" altLang="en-US" dirty="0">
                <a:solidFill>
                  <a:srgbClr val="C00000"/>
                </a:solidFill>
              </a:rPr>
              <a:t>红</a:t>
            </a:r>
            <a:r>
              <a:rPr lang="zh-CN" altLang="en-US" dirty="0"/>
              <a:t>右</a:t>
            </a:r>
            <a:r>
              <a:rPr lang="zh-CN" altLang="en-US" dirty="0">
                <a:solidFill>
                  <a:srgbClr val="00B0F0"/>
                </a:solidFill>
              </a:rPr>
              <a:t>蓝</a:t>
            </a:r>
            <a:r>
              <a:rPr lang="zh-CN" altLang="en-US" dirty="0"/>
              <a:t>，中间</a:t>
            </a:r>
            <a:r>
              <a:rPr lang="zh-CN" altLang="en-US" dirty="0">
                <a:highlight>
                  <a:srgbClr val="808080"/>
                </a:highlight>
              </a:rPr>
              <a:t>方形切割灯</a:t>
            </a:r>
            <a:r>
              <a:rPr lang="zh-CN" altLang="en-US" dirty="0"/>
              <a:t>框起两人，各自</a:t>
            </a:r>
            <a:r>
              <a:rPr lang="zh-CN" altLang="en-US" dirty="0">
                <a:solidFill>
                  <a:srgbClr val="FF0000"/>
                </a:solidFill>
              </a:rPr>
              <a:t>红</a:t>
            </a:r>
            <a:r>
              <a:rPr lang="en-US" altLang="zh-CN" dirty="0"/>
              <a:t>/</a:t>
            </a:r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蓝</a:t>
            </a:r>
            <a:r>
              <a:rPr lang="zh-CN" altLang="en-US" dirty="0"/>
              <a:t>定点并追光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4354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523AF-4A47-44D9-E2AB-ADD74BA5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9A815-1578-8121-DB6F-0E07EB8D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动态！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CB6CC6-D3A5-4B5E-B464-DE09147E9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黑场</a:t>
            </a:r>
            <a:endParaRPr lang="en-US" altLang="zh-CN" dirty="0"/>
          </a:p>
          <a:p>
            <a:r>
              <a:rPr lang="zh-CN" altLang="en-US" dirty="0"/>
              <a:t>全场亮</a:t>
            </a:r>
            <a:endParaRPr lang="en-US" altLang="zh-CN" dirty="0"/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蓝色</a:t>
            </a:r>
            <a:r>
              <a:rPr lang="zh-CN" altLang="en-US" dirty="0"/>
              <a:t>氛围</a:t>
            </a:r>
            <a:endParaRPr lang="en-US" altLang="zh-CN" dirty="0"/>
          </a:p>
          <a:p>
            <a:r>
              <a:rPr lang="zh-CN" altLang="en-US" dirty="0"/>
              <a:t>台左亮起</a:t>
            </a:r>
            <a:r>
              <a:rPr lang="zh-CN" altLang="en-US" dirty="0">
                <a:solidFill>
                  <a:srgbClr val="FF0000"/>
                </a:solidFill>
              </a:rPr>
              <a:t>红色</a:t>
            </a:r>
            <a:r>
              <a:rPr lang="zh-CN" altLang="en-US" dirty="0"/>
              <a:t>、台右暗</a:t>
            </a:r>
            <a:endParaRPr lang="en-US" altLang="zh-CN" dirty="0"/>
          </a:p>
          <a:p>
            <a:r>
              <a:rPr lang="zh-CN" altLang="en-US" dirty="0"/>
              <a:t>耳光</a:t>
            </a:r>
            <a:r>
              <a:rPr lang="zh-CN" altLang="en-US" dirty="0">
                <a:solidFill>
                  <a:srgbClr val="FF0000"/>
                </a:solidFill>
              </a:rPr>
              <a:t>红</a:t>
            </a:r>
            <a:r>
              <a:rPr lang="zh-CN" altLang="en-US" dirty="0">
                <a:solidFill>
                  <a:srgbClr val="92D050"/>
                </a:solidFill>
              </a:rPr>
              <a:t>绿</a:t>
            </a:r>
            <a:r>
              <a:rPr lang="zh-CN" altLang="en-US" dirty="0"/>
              <a:t>相间的氛围，中间打开一盏</a:t>
            </a:r>
            <a:r>
              <a:rPr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黄色</a:t>
            </a:r>
            <a:r>
              <a:rPr lang="zh-CN" altLang="en-US" dirty="0"/>
              <a:t>定点</a:t>
            </a:r>
            <a:endParaRPr lang="en-US" altLang="zh-CN" dirty="0"/>
          </a:p>
          <a:p>
            <a:r>
              <a:rPr lang="zh-CN" altLang="en-US" dirty="0"/>
              <a:t>左</a:t>
            </a:r>
            <a:r>
              <a:rPr lang="zh-CN" altLang="en-US" dirty="0">
                <a:solidFill>
                  <a:srgbClr val="C00000"/>
                </a:solidFill>
              </a:rPr>
              <a:t>红</a:t>
            </a:r>
            <a:r>
              <a:rPr lang="zh-CN" altLang="en-US" dirty="0"/>
              <a:t>右</a:t>
            </a:r>
            <a:r>
              <a:rPr lang="zh-CN" altLang="en-US" dirty="0">
                <a:solidFill>
                  <a:srgbClr val="00B0F0"/>
                </a:solidFill>
              </a:rPr>
              <a:t>蓝</a:t>
            </a:r>
            <a:r>
              <a:rPr lang="zh-CN" altLang="en-US" dirty="0"/>
              <a:t>，中间</a:t>
            </a:r>
            <a:r>
              <a:rPr lang="zh-CN" altLang="en-US" dirty="0">
                <a:highlight>
                  <a:srgbClr val="808080"/>
                </a:highlight>
              </a:rPr>
              <a:t>方形切割灯</a:t>
            </a:r>
            <a:r>
              <a:rPr lang="zh-CN" altLang="en-US" dirty="0"/>
              <a:t>框起两人，各自</a:t>
            </a:r>
            <a:r>
              <a:rPr lang="zh-CN" altLang="en-US" dirty="0">
                <a:solidFill>
                  <a:srgbClr val="FF0000"/>
                </a:solidFill>
              </a:rPr>
              <a:t>红</a:t>
            </a:r>
            <a:r>
              <a:rPr lang="en-US" altLang="zh-CN" dirty="0"/>
              <a:t>/</a:t>
            </a:r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蓝</a:t>
            </a:r>
            <a:r>
              <a:rPr lang="zh-CN" altLang="en-US" dirty="0"/>
              <a:t>定点并追光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026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8453C-E2A0-99C1-9594-CDFB5584A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361F9E-CD12-4636-8FAA-70FF7F60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切换动态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19EB48-F8D6-0F20-BA40-25E8E0C4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淡入（常用）</a:t>
            </a:r>
            <a:r>
              <a:rPr lang="en-US" altLang="zh-CN" dirty="0"/>
              <a:t>/</a:t>
            </a:r>
            <a:r>
              <a:rPr lang="zh-CN" altLang="en-US" dirty="0"/>
              <a:t>淡出</a:t>
            </a:r>
            <a:endParaRPr lang="en-US" altLang="zh-CN" dirty="0"/>
          </a:p>
          <a:p>
            <a:r>
              <a:rPr lang="zh-CN" altLang="en-US" dirty="0"/>
              <a:t>逐步切换 </a:t>
            </a:r>
            <a:r>
              <a:rPr lang="en-US" altLang="zh-CN" dirty="0"/>
              <a:t>– </a:t>
            </a:r>
            <a:r>
              <a:rPr lang="zh-CN" altLang="en-US" dirty="0"/>
              <a:t>就是</a:t>
            </a:r>
            <a:r>
              <a:rPr lang="en-US" altLang="zh-CN" dirty="0"/>
              <a:t>ppt</a:t>
            </a:r>
            <a:r>
              <a:rPr lang="zh-CN" altLang="en-US" dirty="0"/>
              <a:t>里的动画开始条件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1934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C71EC-4E10-19CA-9581-99E02935F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746505-0C21-63C7-1052-554FCA91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单个</a:t>
            </a:r>
            <a:r>
              <a:rPr lang="en-US" altLang="zh-CN" dirty="0"/>
              <a:t>Cue</a:t>
            </a:r>
            <a:r>
              <a:rPr lang="zh-CN" altLang="en-US" dirty="0"/>
              <a:t>点中的动态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19CC41-964E-A356-6D6D-EA1720199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闪一闪？</a:t>
            </a:r>
            <a:endParaRPr lang="en-US" altLang="zh-CN" dirty="0"/>
          </a:p>
          <a:p>
            <a:r>
              <a:rPr lang="zh-CN" altLang="en-US" dirty="0"/>
              <a:t>大小变化？</a:t>
            </a:r>
            <a:endParaRPr lang="en-US" altLang="zh-CN" dirty="0"/>
          </a:p>
          <a:p>
            <a:r>
              <a:rPr lang="zh-CN" altLang="en-US" dirty="0"/>
              <a:t>颜色变化？</a:t>
            </a:r>
            <a:endParaRPr lang="en-US" altLang="zh-CN" dirty="0"/>
          </a:p>
          <a:p>
            <a:r>
              <a:rPr lang="zh-CN" altLang="en-US" dirty="0"/>
              <a:t>乱动？</a:t>
            </a:r>
          </a:p>
        </p:txBody>
      </p:sp>
    </p:spTree>
    <p:extLst>
      <p:ext uri="{BB962C8B-B14F-4D97-AF65-F5344CB8AC3E}">
        <p14:creationId xmlns:p14="http://schemas.microsoft.com/office/powerpoint/2010/main" val="3147383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66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C -3.75E-6 0.0331 0.02696 0.05995 0.06003 0.05995 C 0.09896 0.05995 0.11302 0.03009 0.11901 0.01203 L 0.125 -0.01204 C 0.13099 -0.0301 0.14597 -0.05996 0.18998 -0.05996 C 0.21797 -0.05996 0.25 -0.03311 0.25 3.7037E-6 C 0.25 0.0331 0.21797 0.05995 0.18998 0.05995 C 0.14597 0.05995 0.13099 0.03009 0.125 0.01203 L 0.11901 -0.01204 C 0.11302 -0.0301 0.09896 -0.05996 0.06003 -0.05996 C 0.02696 -0.05996 -3.75E-6 -0.03311 -3.75E-6 3.7037E-6 Z " pathEditMode="relative" rAng="0" ptsTypes="AAAAAAAAAAA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36780-6C85-EF34-0665-86DBC77F8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F9A138-EC45-9260-5BBC-7FFB5DB24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和</a:t>
            </a:r>
            <a:r>
              <a:rPr lang="en-US" altLang="zh-CN" sz="3600" dirty="0"/>
              <a:t>ppt</a:t>
            </a:r>
            <a:r>
              <a:rPr lang="zh-CN" altLang="en-US" sz="3600" dirty="0"/>
              <a:t>不同的是，单个</a:t>
            </a:r>
            <a:r>
              <a:rPr lang="en-US" altLang="zh-CN" sz="3600" dirty="0"/>
              <a:t>Cue</a:t>
            </a:r>
            <a:r>
              <a:rPr lang="zh-CN" altLang="en-US" sz="3600" dirty="0"/>
              <a:t>点的动画是</a:t>
            </a:r>
            <a:r>
              <a:rPr lang="zh-CN" altLang="en-US" sz="3600" dirty="0">
                <a:solidFill>
                  <a:srgbClr val="FFC000"/>
                </a:solidFill>
              </a:rPr>
              <a:t>循环</a:t>
            </a:r>
            <a:r>
              <a:rPr lang="zh-CN" altLang="en-US" sz="3600" dirty="0"/>
              <a:t>播放的。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4185512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B22A3-9E97-EA32-D21C-04F5DB26D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8E1ACA-B845-DB15-6A9E-5AD44B6A8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所以让我们进入看视频环节，先从</a:t>
            </a:r>
            <a:r>
              <a:rPr lang="en-US" altLang="zh-CN" sz="3600" dirty="0"/>
              <a:t>【</a:t>
            </a:r>
            <a:r>
              <a:rPr lang="zh-CN" altLang="en-US" sz="3600" dirty="0"/>
              <a:t>描述</a:t>
            </a:r>
            <a:r>
              <a:rPr lang="en-US" altLang="zh-CN" sz="3600" dirty="0"/>
              <a:t>】</a:t>
            </a:r>
            <a:r>
              <a:rPr lang="zh-CN" altLang="en-US" sz="3600" dirty="0"/>
              <a:t>开始。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2764708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40F22-CF81-7210-833F-5D3C87F8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实践一下！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29E7BB-29F8-0C35-C3BB-BED8F7F6A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拿什么实践呢</a:t>
            </a:r>
            <a:r>
              <a:rPr lang="en-US" altLang="zh-CN" dirty="0"/>
              <a:t>——</a:t>
            </a:r>
          </a:p>
          <a:p>
            <a:r>
              <a:rPr lang="zh-CN" altLang="en-US" dirty="0"/>
              <a:t>既然找不到大家都会的就找一个大家都不会的！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583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tx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2031F3-39B9-397A-98A0-3336D1133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9646D-4682-5F03-F0F0-ABF4F5AF3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and Light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2F5FEA-3CEE-D590-4853-99C72F43F4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原生生物</a:t>
            </a:r>
          </a:p>
        </p:txBody>
      </p:sp>
    </p:spTree>
    <p:extLst>
      <p:ext uri="{BB962C8B-B14F-4D97-AF65-F5344CB8AC3E}">
        <p14:creationId xmlns:p14="http://schemas.microsoft.com/office/powerpoint/2010/main" val="2147253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CF495B-6189-A8AC-CA46-E7B3E5AC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6E8976-08D0-4B88-4D5D-4CB3F97A8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下半场开场曲</a:t>
            </a:r>
            <a:endParaRPr lang="en-US" altLang="zh-CN" dirty="0"/>
          </a:p>
          <a:p>
            <a:r>
              <a:rPr lang="zh-CN" altLang="en-US" dirty="0"/>
              <a:t>鬼替换人，此时间点几乎所有人都被替换</a:t>
            </a:r>
            <a:endParaRPr lang="en-US" altLang="zh-CN" dirty="0"/>
          </a:p>
          <a:p>
            <a:r>
              <a:rPr lang="zh-CN" altLang="en-US" dirty="0"/>
              <a:t>想死的人与想活的鬼 二重唱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52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B025F-9528-108A-7D69-927F13B8B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467C61-3AF1-560E-88BE-BB155FB4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CDEEAD-26EC-E2DE-7A96-8049A43F6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他们管这个地方叫远方</a:t>
            </a:r>
          </a:p>
          <a:p>
            <a:r>
              <a:rPr lang="zh-CN" altLang="zh-CN" dirty="0"/>
              <a:t>坐上了火车就能去往</a:t>
            </a:r>
          </a:p>
          <a:p>
            <a:r>
              <a:rPr lang="zh-CN" altLang="zh-CN" dirty="0"/>
              <a:t>他们管这个地方叫梦乡</a:t>
            </a:r>
          </a:p>
          <a:p>
            <a:r>
              <a:rPr lang="zh-CN" altLang="zh-CN" dirty="0"/>
              <a:t>闭上了双眼就能去往</a:t>
            </a:r>
          </a:p>
          <a:p>
            <a:r>
              <a:rPr lang="zh-CN" altLang="zh-CN" dirty="0"/>
              <a:t>现在我 已来到远方后的远方</a:t>
            </a:r>
          </a:p>
          <a:p>
            <a:r>
              <a:rPr lang="zh-CN" altLang="zh-CN" dirty="0"/>
              <a:t>火车上 雷声滚烫</a:t>
            </a:r>
          </a:p>
          <a:p>
            <a:r>
              <a:rPr lang="zh-CN" altLang="zh-CN" dirty="0"/>
              <a:t>现在我 已来到梦乡里的梦乡</a:t>
            </a:r>
          </a:p>
          <a:p>
            <a:r>
              <a:rPr lang="zh-CN" altLang="zh-CN" dirty="0"/>
              <a:t>闭紧眼 夜半微凉</a:t>
            </a:r>
          </a:p>
        </p:txBody>
      </p:sp>
    </p:spTree>
    <p:extLst>
      <p:ext uri="{BB962C8B-B14F-4D97-AF65-F5344CB8AC3E}">
        <p14:creationId xmlns:p14="http://schemas.microsoft.com/office/powerpoint/2010/main" val="28463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6972-BD41-A992-B6A7-7845247E9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FE7D-5B87-743E-292B-852531DB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7F88F3-65B3-27A8-96E7-43A0AE26D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他们管这个地方叫天堂</a:t>
            </a:r>
          </a:p>
          <a:p>
            <a:r>
              <a:rPr lang="zh-CN" altLang="zh-CN" dirty="0"/>
              <a:t>只有变成了鬼才能去往</a:t>
            </a:r>
          </a:p>
          <a:p>
            <a:r>
              <a:rPr lang="zh-CN" altLang="zh-CN" dirty="0"/>
              <a:t>他们管这个地方叫故乡</a:t>
            </a:r>
          </a:p>
          <a:p>
            <a:r>
              <a:rPr lang="zh-CN" altLang="zh-CN" dirty="0"/>
              <a:t>只有绝望的人才能去往</a:t>
            </a:r>
          </a:p>
          <a:p>
            <a:r>
              <a:rPr lang="zh-CN" altLang="zh-CN" dirty="0"/>
              <a:t>脚下的地狱 头顶的天堂</a:t>
            </a:r>
          </a:p>
          <a:p>
            <a:r>
              <a:rPr lang="zh-CN" altLang="zh-CN" dirty="0"/>
              <a:t>等待着无法逃离的死亡</a:t>
            </a:r>
          </a:p>
          <a:p>
            <a:r>
              <a:rPr lang="zh-CN" altLang="zh-CN" dirty="0"/>
              <a:t>永恒的回忆 一瞬的故乡</a:t>
            </a:r>
          </a:p>
          <a:p>
            <a:r>
              <a:rPr lang="zh-CN" altLang="zh-CN" dirty="0"/>
              <a:t>谁把我的离去 原谅</a:t>
            </a:r>
          </a:p>
        </p:txBody>
      </p:sp>
    </p:spTree>
    <p:extLst>
      <p:ext uri="{BB962C8B-B14F-4D97-AF65-F5344CB8AC3E}">
        <p14:creationId xmlns:p14="http://schemas.microsoft.com/office/powerpoint/2010/main" val="21944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C9DB4-160D-4C53-2454-117331FDB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288F10-FA39-33E6-C364-E4EA4CB69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701B4F-B01D-E71A-A01E-F31595DA1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给我一杆枪 杀死找不到梦乡的远方</a:t>
            </a:r>
          </a:p>
          <a:p>
            <a:r>
              <a:rPr lang="zh-CN" altLang="zh-CN" dirty="0"/>
              <a:t>给我一束光 带走迷失在故乡的天堂</a:t>
            </a:r>
          </a:p>
          <a:p>
            <a:r>
              <a:rPr lang="zh-CN" altLang="zh-CN" dirty="0"/>
              <a:t>如果世界尽头 冰雪融化成海洋</a:t>
            </a:r>
          </a:p>
          <a:p>
            <a:r>
              <a:rPr lang="zh-CN" altLang="zh-CN" dirty="0"/>
              <a:t>用什么回答 鲜红的心脏</a:t>
            </a:r>
          </a:p>
          <a:p>
            <a:r>
              <a:rPr lang="zh-CN" altLang="zh-CN" dirty="0"/>
              <a:t>给我一杆枪 杀死只属于远方的梦乡</a:t>
            </a:r>
          </a:p>
          <a:p>
            <a:r>
              <a:rPr lang="zh-CN" altLang="zh-CN" dirty="0"/>
              <a:t>给我一束光 带回已成了天堂的故乡</a:t>
            </a:r>
          </a:p>
          <a:p>
            <a:r>
              <a:rPr lang="zh-CN" altLang="zh-CN" dirty="0"/>
              <a:t>如果世界尽头 海洋沸腾成岩浆</a:t>
            </a:r>
          </a:p>
          <a:p>
            <a:r>
              <a:rPr lang="zh-CN" altLang="zh-CN" dirty="0"/>
              <a:t>用什么回答 刺痛的胸腔</a:t>
            </a:r>
          </a:p>
        </p:txBody>
      </p:sp>
    </p:spTree>
    <p:extLst>
      <p:ext uri="{BB962C8B-B14F-4D97-AF65-F5344CB8AC3E}">
        <p14:creationId xmlns:p14="http://schemas.microsoft.com/office/powerpoint/2010/main" val="25406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928D3-D4BE-211D-1643-958CAF93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好吧</a:t>
            </a:r>
            <a:r>
              <a:rPr lang="en-US" altLang="zh-CN" dirty="0"/>
              <a:t>……</a:t>
            </a:r>
            <a:r>
              <a:rPr lang="zh-CN" altLang="en-US" dirty="0"/>
              <a:t>所以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C56CB3-2EBE-8842-A0B2-058C2763B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如何开始进行设计？</a:t>
            </a:r>
          </a:p>
        </p:txBody>
      </p:sp>
    </p:spTree>
    <p:extLst>
      <p:ext uri="{BB962C8B-B14F-4D97-AF65-F5344CB8AC3E}">
        <p14:creationId xmlns:p14="http://schemas.microsoft.com/office/powerpoint/2010/main" val="3935785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FEBBB-DCA6-3EEA-4AFB-25D880D2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CA0FCA-FA18-E347-9247-D600A2B6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氛围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A881CF-7D23-67B5-3A1F-B4A18B9A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41" y="1690688"/>
            <a:ext cx="6174704" cy="33721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09C2EC-62EF-6D2A-22BA-F0F19F50A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012" y="2774807"/>
            <a:ext cx="5480146" cy="35049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167E5C-B3A2-1D6C-37FD-405738B7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026" y="1335157"/>
            <a:ext cx="6406076" cy="408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945BB-D7D8-8E68-05B8-0083FB0DE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D5846-38F7-ADCC-4162-EB0E512C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氛围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E1FEC7-C12B-4BE6-473A-183CD93CE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用颜色实现</a:t>
            </a:r>
            <a:endParaRPr lang="en-US" altLang="zh-CN" dirty="0"/>
          </a:p>
          <a:p>
            <a:r>
              <a:rPr lang="zh-CN" altLang="en-US" dirty="0"/>
              <a:t>可进行</a:t>
            </a:r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冷</a:t>
            </a:r>
            <a:r>
              <a:rPr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暖</a:t>
            </a:r>
            <a:r>
              <a:rPr lang="zh-CN" altLang="en-US" dirty="0"/>
              <a:t>区分</a:t>
            </a:r>
            <a:endParaRPr lang="en-US" altLang="zh-CN" dirty="0"/>
          </a:p>
          <a:p>
            <a:r>
              <a:rPr lang="zh-CN" altLang="en-US" dirty="0"/>
              <a:t>可进行</a:t>
            </a:r>
            <a:r>
              <a:rPr lang="zh-CN" altLang="en-US" dirty="0">
                <a:solidFill>
                  <a:srgbClr val="FF0000"/>
                </a:solidFill>
              </a:rPr>
              <a:t>强</a:t>
            </a:r>
            <a:r>
              <a:rPr lang="zh-CN" altLang="en-US" dirty="0">
                <a:solidFill>
                  <a:srgbClr val="FFA7A7"/>
                </a:solidFill>
              </a:rPr>
              <a:t>弱</a:t>
            </a:r>
            <a:r>
              <a:rPr lang="zh-CN" altLang="en-US" dirty="0"/>
              <a:t>区分</a:t>
            </a:r>
            <a:endParaRPr lang="en-US" altLang="zh-CN" dirty="0"/>
          </a:p>
          <a:p>
            <a:r>
              <a:rPr lang="zh-CN" altLang="en-US" dirty="0"/>
              <a:t>是否需要染色效果？</a:t>
            </a:r>
            <a:endParaRPr lang="en-US" altLang="zh-CN" dirty="0"/>
          </a:p>
          <a:p>
            <a:r>
              <a:rPr lang="zh-CN" altLang="en-US" dirty="0"/>
              <a:t>是否需要分割</a:t>
            </a:r>
            <a:r>
              <a:rPr lang="en-US" altLang="zh-CN" dirty="0"/>
              <a:t>/</a:t>
            </a:r>
            <a:r>
              <a:rPr lang="zh-CN" altLang="en-US" dirty="0"/>
              <a:t>跳色？</a:t>
            </a:r>
            <a:endParaRPr lang="en-US" altLang="zh-CN" dirty="0"/>
          </a:p>
          <a:p>
            <a:r>
              <a:rPr lang="zh-CN" altLang="en-US" dirty="0"/>
              <a:t>若有背景</a:t>
            </a:r>
            <a:r>
              <a:rPr lang="en-US" altLang="zh-CN" dirty="0"/>
              <a:t>PPT</a:t>
            </a:r>
            <a:r>
              <a:rPr lang="zh-CN" altLang="en-US" dirty="0"/>
              <a:t>，需要考虑与背景配合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——</a:t>
            </a:r>
            <a:r>
              <a:rPr lang="zh-CN" altLang="en-US" dirty="0"/>
              <a:t>但</a:t>
            </a:r>
            <a:r>
              <a:rPr lang="en-US" altLang="zh-CN" dirty="0"/>
              <a:t>PPT</a:t>
            </a:r>
            <a:r>
              <a:rPr lang="zh-CN" altLang="en-US" dirty="0"/>
              <a:t>的光</a:t>
            </a:r>
            <a:r>
              <a:rPr lang="zh-CN" alt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无法替代</a:t>
            </a:r>
            <a:r>
              <a:rPr lang="zh-CN" altLang="en-US" dirty="0"/>
              <a:t>灯光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1761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8565-2D88-F694-9ADF-FDF066E0C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14559C-BDBB-B3FF-71BA-360AC5AC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E83A3F-B87C-037F-35C8-F6B951196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人的氛围？</a:t>
            </a:r>
            <a:endParaRPr lang="en-US" altLang="zh-CN" dirty="0"/>
          </a:p>
          <a:p>
            <a:r>
              <a:rPr lang="zh-CN" altLang="en-US" dirty="0"/>
              <a:t>鬼的氛围？</a:t>
            </a:r>
            <a:endParaRPr lang="en-US" altLang="zh-CN" dirty="0"/>
          </a:p>
          <a:p>
            <a:r>
              <a:rPr lang="zh-CN" altLang="en-US" dirty="0"/>
              <a:t>合唱需要怎样的氛围？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468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C1F5-C647-DA4D-6C40-CEDA39D89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3DA6-D40C-AC5F-6907-83EF1F84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氛围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D2AFEC-D188-4274-5E7B-EA67B6854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全剧的额外考虑：颜色主题</a:t>
            </a:r>
            <a:endParaRPr lang="en-US" altLang="zh-CN" dirty="0"/>
          </a:p>
          <a:p>
            <a:r>
              <a:rPr lang="zh-CN" altLang="en-US" dirty="0"/>
              <a:t>周日将上演的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EPIC</a:t>
            </a:r>
            <a:r>
              <a:rPr lang="zh-CN" altLang="en-US" dirty="0"/>
              <a:t>为例：</a:t>
            </a:r>
            <a:endParaRPr lang="en-US" altLang="zh-CN" dirty="0"/>
          </a:p>
          <a:p>
            <a:r>
              <a:rPr lang="zh-CN" altLang="en-US" dirty="0"/>
              <a:t>宙斯（雷电） </a:t>
            </a:r>
            <a:r>
              <a:rPr lang="en-US" altLang="zh-CN" dirty="0"/>
              <a:t>– </a:t>
            </a:r>
            <a:r>
              <a:rPr lang="zh-CN" altLang="en-US" dirty="0">
                <a:solidFill>
                  <a:srgbClr val="FFFF00"/>
                </a:solidFill>
              </a:rPr>
              <a:t>黄色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/>
              <a:t>波塞冬（海神） </a:t>
            </a:r>
            <a:r>
              <a:rPr lang="en-US" altLang="zh-CN" dirty="0"/>
              <a:t>– </a:t>
            </a:r>
            <a:r>
              <a:rPr lang="zh-CN" altLang="en-US" dirty="0">
                <a:solidFill>
                  <a:srgbClr val="0070C0"/>
                </a:solidFill>
              </a:rPr>
              <a:t>蓝色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/>
              <a:t>埃俄罗斯（风神）</a:t>
            </a:r>
            <a:r>
              <a:rPr lang="en-US" altLang="zh-CN" dirty="0"/>
              <a:t> - </a:t>
            </a:r>
            <a:r>
              <a:rPr lang="zh-CN" altLang="en-US" dirty="0">
                <a:solidFill>
                  <a:srgbClr val="00FFFF"/>
                </a:solidFill>
              </a:rPr>
              <a:t>青色</a:t>
            </a:r>
            <a:endParaRPr lang="en-US" altLang="zh-CN" dirty="0">
              <a:solidFill>
                <a:srgbClr val="00FFFF"/>
              </a:solidFill>
            </a:endParaRPr>
          </a:p>
          <a:p>
            <a:r>
              <a:rPr lang="zh-CN" altLang="en-US" dirty="0"/>
              <a:t>雅典娜（战争与智慧） </a:t>
            </a:r>
            <a:r>
              <a:rPr lang="en-US" altLang="zh-CN" dirty="0"/>
              <a:t>– </a:t>
            </a:r>
            <a:r>
              <a:rPr lang="zh-CN" altLang="en-US" dirty="0">
                <a:solidFill>
                  <a:srgbClr val="FF6600"/>
                </a:solidFill>
              </a:rPr>
              <a:t>橙红色</a:t>
            </a:r>
            <a:r>
              <a:rPr lang="zh-CN" altLang="en-US" dirty="0"/>
              <a:t>（注意并非</a:t>
            </a:r>
            <a:r>
              <a:rPr lang="zh-CN" altLang="en-US" dirty="0">
                <a:solidFill>
                  <a:srgbClr val="FF0000"/>
                </a:solidFill>
              </a:rPr>
              <a:t>鲜红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卡吕普索（被诅咒爱上终将离开之人） </a:t>
            </a:r>
            <a:r>
              <a:rPr lang="en-US" altLang="zh-CN" dirty="0"/>
              <a:t>– </a:t>
            </a:r>
            <a:r>
              <a:rPr lang="zh-CN" altLang="en-US" dirty="0">
                <a:solidFill>
                  <a:srgbClr val="CC66FF"/>
                </a:solidFill>
              </a:rPr>
              <a:t>粉紫色</a:t>
            </a:r>
            <a:endParaRPr lang="en-US" altLang="zh-CN" dirty="0">
              <a:solidFill>
                <a:srgbClr val="CC66FF"/>
              </a:solidFill>
            </a:endParaRP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9164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EB9B-0815-AE01-1030-780820A1E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C51486-A1D7-06F7-3AFF-28F22889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聚焦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74E4FB-1369-C7E6-39F6-59E598A5F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人物是否需要追光？</a:t>
            </a:r>
            <a:endParaRPr lang="en-US" altLang="zh-CN" dirty="0"/>
          </a:p>
          <a:p>
            <a:r>
              <a:rPr lang="zh-CN" altLang="en-US" dirty="0"/>
              <a:t>动线是否要强调？</a:t>
            </a:r>
            <a:endParaRPr lang="en-US" altLang="zh-CN" dirty="0"/>
          </a:p>
          <a:p>
            <a:r>
              <a:rPr lang="zh-CN" altLang="en-US" dirty="0"/>
              <a:t>定点是否要强调？</a:t>
            </a:r>
            <a:endParaRPr lang="en-US" altLang="zh-CN" dirty="0"/>
          </a:p>
          <a:p>
            <a:r>
              <a:rPr lang="zh-CN" altLang="en-US" dirty="0"/>
              <a:t>有其他的聚焦内容吗？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4298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8C75A-8A9A-CB0F-5FF0-65A8638E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439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946DD-E34E-4424-0D86-D9AE82F8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E74D3F-253B-72BD-0967-61674665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2A48F7-B93A-0F17-E573-53010974A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很明显，确定聚焦灯的使用需要先确定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人物动线</a:t>
            </a:r>
            <a:r>
              <a:rPr lang="zh-CN" altLang="en-US" dirty="0"/>
              <a:t>与</a:t>
            </a:r>
            <a:r>
              <a:rPr lang="zh-CN" alt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道具位置</a:t>
            </a:r>
            <a:r>
              <a:rPr lang="zh-CN" altLang="en-US" dirty="0"/>
              <a:t>。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3622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79687-BF8D-745A-D2D6-A72D20E05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77B6A-A06A-C3E3-3D91-68FC93AD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效果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4919E3-F75B-DC98-2262-52F1778A6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是否要做动态？</a:t>
            </a:r>
            <a:endParaRPr lang="en-US" altLang="zh-CN" dirty="0"/>
          </a:p>
          <a:p>
            <a:r>
              <a:rPr lang="zh-CN" altLang="en-US" dirty="0"/>
              <a:t>做怎样的动态？</a:t>
            </a:r>
            <a:endParaRPr lang="en-US" altLang="zh-CN" dirty="0"/>
          </a:p>
          <a:p>
            <a:r>
              <a:rPr lang="zh-CN" altLang="en-US" dirty="0"/>
              <a:t>是否需要特殊的形状营造更好效果？</a:t>
            </a:r>
            <a:endParaRPr lang="en-US" altLang="zh-CN" dirty="0"/>
          </a:p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88629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08A2A-4256-7851-935B-06BBE15EE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3BBFC-CEC4-0601-88E1-0E0BC3E5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48672D-27DE-D201-5196-CED342069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急还是缓？</a:t>
            </a:r>
            <a:endParaRPr lang="en-US" altLang="zh-CN" dirty="0"/>
          </a:p>
          <a:p>
            <a:r>
              <a:rPr lang="zh-CN" altLang="en-US" dirty="0"/>
              <a:t>怎样的特殊效果更合适？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4153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7E6B1-E274-929A-622E-BB794259D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A6719-5799-B022-69CB-A23C916D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忘了说一件事</a:t>
            </a:r>
            <a:r>
              <a:rPr lang="en-US" altLang="zh-CN" dirty="0"/>
              <a:t>——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41AD7-DE58-C4B4-A329-3A2AC1B60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设计要考虑</a:t>
            </a:r>
            <a:r>
              <a:rPr lang="en-US" altLang="zh-CN" dirty="0"/>
              <a:t>【</a:t>
            </a:r>
            <a:r>
              <a:rPr lang="zh-CN" altLang="en-US" dirty="0"/>
              <a:t>实际情况</a:t>
            </a:r>
            <a:r>
              <a:rPr lang="en-US" altLang="zh-CN" dirty="0"/>
              <a:t>】……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9919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6601C-FB3A-D12B-461D-DC338E8B1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1FE11-0630-6068-DEEB-1F6C53C7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一盏灯的</a:t>
            </a:r>
            <a:r>
              <a:rPr lang="zh-CN" alt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属性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3BD21-632B-5AE2-D64D-C743F3985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Dimmer	</a:t>
            </a:r>
            <a:r>
              <a:rPr lang="zh-CN" altLang="en-US" dirty="0"/>
              <a:t>亮度（明暗，亮度为</a:t>
            </a:r>
            <a:r>
              <a:rPr lang="en-US" altLang="zh-CN" dirty="0"/>
              <a:t>0</a:t>
            </a:r>
            <a:r>
              <a:rPr lang="zh-CN" altLang="en-US" dirty="0"/>
              <a:t>就是关）</a:t>
            </a:r>
            <a:endParaRPr lang="en-US" altLang="zh-CN" dirty="0"/>
          </a:p>
          <a:p>
            <a:r>
              <a:rPr lang="en-US" altLang="zh-CN" dirty="0"/>
              <a:t>Color	</a:t>
            </a:r>
            <a:r>
              <a:rPr lang="zh-CN" altLang="en-US" dirty="0"/>
              <a:t>颜色 </a:t>
            </a:r>
            <a:r>
              <a:rPr lang="en-US" altLang="zh-CN" dirty="0"/>
              <a:t>【</a:t>
            </a:r>
            <a:r>
              <a:rPr lang="zh-CN" altLang="en-US" dirty="0">
                <a:solidFill>
                  <a:srgbClr val="FF0000"/>
                </a:solidFill>
              </a:rPr>
              <a:t>红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00FF00"/>
                </a:solidFill>
              </a:rPr>
              <a:t>绿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rgbClr val="0000FF"/>
                </a:solidFill>
              </a:rPr>
              <a:t>蓝</a:t>
            </a:r>
            <a:r>
              <a:rPr lang="zh-CN" altLang="en-US" dirty="0"/>
              <a:t>、白</a:t>
            </a:r>
            <a:r>
              <a:rPr lang="en-US" altLang="zh-CN" dirty="0"/>
              <a:t>】</a:t>
            </a:r>
          </a:p>
          <a:p>
            <a:r>
              <a:rPr lang="en-US" altLang="zh-CN" dirty="0"/>
              <a:t>Beam	</a:t>
            </a:r>
            <a:r>
              <a:rPr lang="zh-CN" altLang="en-US" dirty="0"/>
              <a:t>光束（大小）</a:t>
            </a:r>
            <a:endParaRPr lang="en-US" altLang="zh-CN" dirty="0"/>
          </a:p>
          <a:p>
            <a:r>
              <a:rPr lang="zh-CN" altLang="en-US" dirty="0"/>
              <a:t>每个都是 </a:t>
            </a:r>
            <a:r>
              <a:rPr lang="en-US" altLang="zh-CN" dirty="0"/>
              <a:t>0 </a:t>
            </a:r>
            <a:r>
              <a:rPr lang="zh-CN" altLang="en-US" dirty="0"/>
              <a:t>到 </a:t>
            </a:r>
            <a:r>
              <a:rPr lang="en-US" altLang="zh-CN" dirty="0"/>
              <a:t>100 </a:t>
            </a:r>
            <a:r>
              <a:rPr lang="zh-CN" altLang="en-US" dirty="0"/>
              <a:t>的整数，超出范围会自动</a:t>
            </a:r>
            <a:r>
              <a:rPr lang="zh-CN" altLang="en-US" dirty="0">
                <a:solidFill>
                  <a:srgbClr val="FF0000"/>
                </a:solidFill>
              </a:rPr>
              <a:t>截断</a:t>
            </a: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dirty="0"/>
              <a:t>	110 -&gt; 100</a:t>
            </a:r>
          </a:p>
          <a:p>
            <a:pPr marL="0" indent="0">
              <a:buNone/>
            </a:pPr>
            <a:r>
              <a:rPr lang="en-US" altLang="zh-CN" dirty="0"/>
              <a:t>	-50 -&gt; 0</a:t>
            </a:r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在做动效时可能有用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0382F1-7A57-A5C6-A401-0855F9D54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768" y="355697"/>
            <a:ext cx="3200965" cy="266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4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2CA22-016D-5B89-9FDD-99F9D7E9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B24CED-5E9E-E341-3A71-6D2E3C8B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一盏灯的</a:t>
            </a:r>
            <a:r>
              <a:rPr lang="zh-CN" alt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属性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BA2066-F814-C27E-7F2C-B7B5240F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位置（球坐标）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Pan	</a:t>
            </a:r>
            <a:r>
              <a:rPr lang="zh-CN" altLang="en-US" dirty="0"/>
              <a:t>水平旋转，也即绕垂直地面的轴旋转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Tilt	</a:t>
            </a:r>
            <a:r>
              <a:rPr lang="zh-CN" altLang="en-US" dirty="0"/>
              <a:t>垂直旋转，也即调整俯仰</a:t>
            </a:r>
            <a:endParaRPr lang="en-US" altLang="zh-CN" dirty="0"/>
          </a:p>
          <a:p>
            <a:r>
              <a:rPr lang="zh-CN" altLang="en-US" dirty="0"/>
              <a:t>形状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图案灯 </a:t>
            </a:r>
            <a:r>
              <a:rPr lang="en-US" altLang="zh-CN" dirty="0"/>
              <a:t>– </a:t>
            </a:r>
            <a:r>
              <a:rPr lang="zh-CN" altLang="en-US" dirty="0"/>
              <a:t>靠特定形状的遮挡片制作特定图案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切割灯 </a:t>
            </a:r>
            <a:r>
              <a:rPr lang="en-US" altLang="zh-CN" dirty="0"/>
              <a:t>– </a:t>
            </a:r>
            <a:r>
              <a:rPr lang="zh-CN" altLang="en-US" dirty="0"/>
              <a:t>独立控制的几条边界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855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14BEB-36ED-CAF8-3B03-8B1B9C466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83DA2D-D6F3-382D-73E4-698937E5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不同剧场条件不同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310B72-DBBC-492F-C4EC-853BB30BB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九一剧场的每盏灯只有 </a:t>
            </a:r>
            <a:r>
              <a:rPr lang="en-US" altLang="zh-CN" dirty="0">
                <a:solidFill>
                  <a:srgbClr val="00B0F0"/>
                </a:solidFill>
              </a:rPr>
              <a:t>Dimmer </a:t>
            </a:r>
            <a:r>
              <a:rPr lang="zh-CN" altLang="en-US" dirty="0"/>
              <a:t>和 </a:t>
            </a:r>
            <a:r>
              <a:rPr lang="en-US" altLang="zh-CN" dirty="0">
                <a:solidFill>
                  <a:srgbClr val="FF6600"/>
                </a:solidFill>
              </a:rPr>
              <a:t>Color </a:t>
            </a:r>
            <a:r>
              <a:rPr lang="zh-CN" altLang="en-US" dirty="0"/>
              <a:t>可以调整。</a:t>
            </a:r>
            <a:endParaRPr lang="en-US" altLang="zh-CN" dirty="0"/>
          </a:p>
          <a:p>
            <a:r>
              <a:rPr lang="zh-CN" altLang="en-US" dirty="0"/>
              <a:t>李莹厅的</a:t>
            </a:r>
            <a:r>
              <a:rPr lang="en-US" altLang="zh-CN" dirty="0"/>
              <a:t>LED</a:t>
            </a:r>
            <a:r>
              <a:rPr lang="zh-CN" altLang="en-US" dirty="0"/>
              <a:t>可以调整</a:t>
            </a:r>
            <a:r>
              <a:rPr lang="zh-CN" alt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图案</a:t>
            </a:r>
            <a:r>
              <a:rPr lang="zh-CN" altLang="en-US" dirty="0"/>
              <a:t>，此外还有功能更丰富的电脑灯（但要单独花钱）。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我们介绍的软件是 </a:t>
            </a:r>
            <a:r>
              <a:rPr lang="en-US" altLang="zh-CN" dirty="0"/>
              <a:t>Grand MA2 on PC</a:t>
            </a:r>
            <a:r>
              <a:rPr lang="zh-CN" altLang="en-US" dirty="0"/>
              <a:t>，校内的剧场（也包括很多校外的商业剧场）应该都是用这个软件控灯的。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616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ADC0E-3BC1-6A42-3C18-BB915AABC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9DDD6-4DF1-4954-EEC1-9BE93DFB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不同剧场条件不同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A58616-7796-306D-0535-58BAF4E57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有关九一剧场的</a:t>
            </a:r>
            <a:r>
              <a:rPr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面光</a:t>
            </a:r>
            <a:r>
              <a:rPr lang="zh-CN" altLang="en-US" dirty="0"/>
              <a:t>：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虽然</a:t>
            </a:r>
            <a:r>
              <a:rPr lang="zh-CN" altLang="en-US" dirty="0">
                <a:solidFill>
                  <a:srgbClr val="FF0000"/>
                </a:solidFill>
              </a:rPr>
              <a:t>无法调整颜色</a:t>
            </a:r>
            <a:r>
              <a:rPr lang="zh-CN" altLang="en-US" dirty="0"/>
              <a:t>，但 </a:t>
            </a:r>
            <a:r>
              <a:rPr lang="en-US" altLang="zh-CN" dirty="0"/>
              <a:t>Color </a:t>
            </a:r>
            <a:r>
              <a:rPr lang="zh-CN" altLang="en-US" dirty="0"/>
              <a:t>的四个属性对应四组灯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也即 面光开 </a:t>
            </a:r>
            <a:r>
              <a:rPr lang="en-US" altLang="zh-CN" dirty="0"/>
              <a:t>Dimmer 100 </a:t>
            </a:r>
            <a:r>
              <a:rPr lang="zh-CN" altLang="en-US" dirty="0"/>
              <a:t>的蓝色 对应 </a:t>
            </a:r>
            <a:r>
              <a:rPr lang="en-US" altLang="zh-CN" dirty="0"/>
              <a:t>25% </a:t>
            </a:r>
            <a:r>
              <a:rPr lang="zh-CN" altLang="en-US" dirty="0"/>
              <a:t>亮度的面光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100% </a:t>
            </a:r>
            <a:r>
              <a:rPr lang="zh-CN" altLang="en-US" dirty="0"/>
              <a:t>亮度的面光 </a:t>
            </a:r>
            <a:r>
              <a:rPr lang="en-US" altLang="zh-CN" dirty="0"/>
              <a:t>= Dimmer 100 + </a:t>
            </a:r>
            <a:r>
              <a:rPr lang="zh-CN" altLang="en-US" dirty="0"/>
              <a:t>四个 </a:t>
            </a:r>
            <a:r>
              <a:rPr lang="en-US" altLang="zh-CN" dirty="0"/>
              <a:t>Color </a:t>
            </a:r>
            <a:r>
              <a:rPr lang="zh-CN" altLang="en-US" dirty="0"/>
              <a:t>都 </a:t>
            </a:r>
            <a:r>
              <a:rPr lang="en-US" altLang="zh-CN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4163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AE986-CA56-CEB1-6818-B5A8FF8CE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5FA970-2676-0949-DFDB-3253FF95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 </a:t>
            </a:r>
            <a:r>
              <a:rPr lang="en-US" altLang="zh-CN" dirty="0"/>
              <a:t>MA2 </a:t>
            </a:r>
            <a:r>
              <a:rPr lang="zh-CN" altLang="en-US" dirty="0"/>
              <a:t>控台为例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AB0A23C-01FD-13BC-29A0-8BD928F88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4826" r="3119" b="7842"/>
          <a:stretch>
            <a:fillRect/>
          </a:stretch>
        </p:blipFill>
        <p:spPr>
          <a:xfrm>
            <a:off x="409433" y="6446"/>
            <a:ext cx="11163868" cy="677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5856-65CD-D631-C673-D4AFE9AEF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B1DC9E-E787-A8D4-C363-14288F831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4826" r="3119" b="7842"/>
          <a:stretch>
            <a:fillRect/>
          </a:stretch>
        </p:blipFill>
        <p:spPr>
          <a:xfrm>
            <a:off x="409433" y="6446"/>
            <a:ext cx="11163868" cy="6776492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5FCB4950-C73A-4A2F-EC97-AAC9126074B7}"/>
              </a:ext>
            </a:extLst>
          </p:cNvPr>
          <p:cNvSpPr/>
          <p:nvPr/>
        </p:nvSpPr>
        <p:spPr>
          <a:xfrm>
            <a:off x="10843145" y="3125338"/>
            <a:ext cx="784747" cy="7642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955225E-1579-252A-81DC-F62A5E1E63E6}"/>
              </a:ext>
            </a:extLst>
          </p:cNvPr>
          <p:cNvSpPr/>
          <p:nvPr/>
        </p:nvSpPr>
        <p:spPr>
          <a:xfrm>
            <a:off x="9835485" y="75062"/>
            <a:ext cx="1287441" cy="9394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627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CC3C869-677B-B3D5-6BFD-A5C58CC62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191"/>
            <a:ext cx="12192000" cy="53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2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40A735-A760-77AB-298C-1C3B8E51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38" r="1890" b="10448"/>
          <a:stretch>
            <a:fillRect/>
          </a:stretch>
        </p:blipFill>
        <p:spPr>
          <a:xfrm>
            <a:off x="361666" y="0"/>
            <a:ext cx="11517769" cy="6789761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370B7634-4488-FF80-0458-2F4A58854DEB}"/>
              </a:ext>
            </a:extLst>
          </p:cNvPr>
          <p:cNvSpPr/>
          <p:nvPr/>
        </p:nvSpPr>
        <p:spPr>
          <a:xfrm>
            <a:off x="361666" y="2374709"/>
            <a:ext cx="7274256" cy="33778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11BF4E9-8146-3889-7016-E9AE1AD5F6C9}"/>
              </a:ext>
            </a:extLst>
          </p:cNvPr>
          <p:cNvSpPr/>
          <p:nvPr/>
        </p:nvSpPr>
        <p:spPr>
          <a:xfrm>
            <a:off x="9437427" y="0"/>
            <a:ext cx="730156" cy="7165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984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EB9F1-27B0-FCA0-BA3A-8A3A243B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9874536-25A8-998C-552C-6E97C7269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38" r="1890" b="10448"/>
          <a:stretch>
            <a:fillRect/>
          </a:stretch>
        </p:blipFill>
        <p:spPr>
          <a:xfrm>
            <a:off x="361666" y="0"/>
            <a:ext cx="11517769" cy="6789761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643B1EE5-132A-F66D-E7E5-E7C3682509DF}"/>
              </a:ext>
            </a:extLst>
          </p:cNvPr>
          <p:cNvSpPr/>
          <p:nvPr/>
        </p:nvSpPr>
        <p:spPr>
          <a:xfrm>
            <a:off x="2691442" y="3738114"/>
            <a:ext cx="2656936" cy="7607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172BC3D-5BD9-0C53-1D1E-91CBB1665E9F}"/>
              </a:ext>
            </a:extLst>
          </p:cNvPr>
          <p:cNvSpPr/>
          <p:nvPr/>
        </p:nvSpPr>
        <p:spPr>
          <a:xfrm>
            <a:off x="10489722" y="879894"/>
            <a:ext cx="730156" cy="7165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30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B6485E6-CCA1-F73F-80A5-5136683C0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 b="13532"/>
          <a:stretch>
            <a:fillRect/>
          </a:stretch>
        </p:blipFill>
        <p:spPr>
          <a:xfrm>
            <a:off x="85531" y="474260"/>
            <a:ext cx="12020938" cy="59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5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33183-746A-316A-A3C5-3A148DF38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05C11F-169F-2526-A76B-097447F6E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中控室的灯控就是</a:t>
            </a:r>
            <a:r>
              <a:rPr lang="zh-CN" altLang="en-US" sz="3600" dirty="0">
                <a:solidFill>
                  <a:srgbClr val="FFC000"/>
                </a:solidFill>
              </a:rPr>
              <a:t>同时放几个</a:t>
            </a:r>
            <a:r>
              <a:rPr lang="en-US" altLang="zh-CN" sz="3600" dirty="0">
                <a:solidFill>
                  <a:srgbClr val="FFC000"/>
                </a:solidFill>
              </a:rPr>
              <a:t>ppt</a:t>
            </a:r>
            <a:r>
              <a:rPr lang="en-US" altLang="zh-CN" sz="3600" dirty="0"/>
              <a:t>——</a:t>
            </a:r>
            <a:r>
              <a:rPr lang="zh-CN" altLang="en-US" sz="3600" dirty="0"/>
              <a:t>这就对了。</a:t>
            </a:r>
            <a:endParaRPr lang="en-US" altLang="zh-CN" sz="3600" dirty="0"/>
          </a:p>
          <a:p>
            <a:pPr marL="0" indent="0">
              <a:buNone/>
            </a:pPr>
            <a:r>
              <a:rPr lang="en-US" altLang="zh-CN" sz="3600" dirty="0"/>
              <a:t>——</a:t>
            </a:r>
            <a:r>
              <a:rPr lang="zh-CN" altLang="en-US" sz="3600" dirty="0"/>
              <a:t>当然还有追光。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257033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6C151-0287-9FD7-F52A-EFFBFB199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4E4415-CBB6-EBEA-AD97-903F612C4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12" y="705014"/>
            <a:ext cx="6606654" cy="5737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每根杆</a:t>
            </a:r>
            <a:r>
              <a:rPr lang="en-US" altLang="zh-CN" sz="3600" dirty="0"/>
              <a:t>/</a:t>
            </a:r>
            <a:r>
              <a:rPr lang="zh-CN" altLang="en-US" sz="3600" dirty="0"/>
              <a:t>每个按钮可以独立控制。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具体来说是</a:t>
            </a:r>
            <a:r>
              <a:rPr lang="en-US" altLang="zh-CN" sz="3600" dirty="0"/>
              <a:t>LTP,</a:t>
            </a:r>
            <a:r>
              <a:rPr lang="zh-CN" altLang="en-US" sz="3600" dirty="0"/>
              <a:t>即冲突时</a:t>
            </a:r>
            <a:r>
              <a:rPr lang="zh-CN" alt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最新推或按的优先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可以用不同的 </a:t>
            </a:r>
            <a:r>
              <a:rPr lang="en-US" altLang="zh-CN" sz="3600" dirty="0"/>
              <a:t>Fader Page</a:t>
            </a:r>
            <a:r>
              <a:rPr lang="zh-CN" altLang="en-US" sz="3600" dirty="0"/>
              <a:t>，每页中同一根杆可代表不同的</a:t>
            </a:r>
            <a:r>
              <a:rPr lang="en-US" altLang="zh-CN" sz="3600" dirty="0"/>
              <a:t>ppt</a:t>
            </a:r>
            <a:r>
              <a:rPr lang="zh-CN" altLang="en-US" sz="3600" dirty="0"/>
              <a:t>（左侧有 </a:t>
            </a:r>
            <a:r>
              <a:rPr lang="en-US" altLang="zh-CN" sz="3600" dirty="0"/>
              <a:t>Fader Page+- </a:t>
            </a:r>
            <a:r>
              <a:rPr lang="zh-CN" altLang="en-US" sz="3600" dirty="0"/>
              <a:t>按钮）。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杆子高低可以控制亮度，但到底会直接从头开始，因此当杆子上的</a:t>
            </a:r>
            <a:r>
              <a:rPr lang="en-US" altLang="zh-CN" sz="3600" dirty="0"/>
              <a:t>ppt</a:t>
            </a:r>
            <a:r>
              <a:rPr lang="zh-CN" altLang="en-US" sz="3600" dirty="0"/>
              <a:t>不止一页时</a:t>
            </a:r>
            <a:r>
              <a:rPr lang="zh-CN" altLang="en-US" sz="3600" dirty="0">
                <a:solidFill>
                  <a:srgbClr val="FF0000"/>
                </a:solidFill>
              </a:rPr>
              <a:t>不能到底</a:t>
            </a:r>
            <a:r>
              <a:rPr lang="zh-CN" altLang="en-US" sz="3600" dirty="0"/>
              <a:t>（黑场需要做单独一页）。</a:t>
            </a:r>
            <a:endParaRPr lang="en-US" altLang="zh-CN" sz="3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A8BC10-3C3A-0D60-56A0-B6C376F28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 r="62898" b="13532"/>
          <a:stretch>
            <a:fillRect/>
          </a:stretch>
        </p:blipFill>
        <p:spPr>
          <a:xfrm>
            <a:off x="7062716" y="341337"/>
            <a:ext cx="4660710" cy="6175326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616862C5-F5CF-39EF-CB1C-832A9FF146F6}"/>
              </a:ext>
            </a:extLst>
          </p:cNvPr>
          <p:cNvSpPr/>
          <p:nvPr/>
        </p:nvSpPr>
        <p:spPr>
          <a:xfrm>
            <a:off x="8540086" y="2122226"/>
            <a:ext cx="1709383" cy="32481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B4EA6E8-E9A0-775A-0390-2F14E84F26A0}"/>
              </a:ext>
            </a:extLst>
          </p:cNvPr>
          <p:cNvSpPr/>
          <p:nvPr/>
        </p:nvSpPr>
        <p:spPr>
          <a:xfrm>
            <a:off x="7609764" y="5370393"/>
            <a:ext cx="780197" cy="8552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880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58AD-93E6-B751-A5BD-1266ECEDF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4EAF4A-6FEC-44E4-3DB3-AC3E3F19D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12" y="705014"/>
            <a:ext cx="6606654" cy="5737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/>
              <a:t>B.O.</a:t>
            </a:r>
            <a:r>
              <a:rPr lang="zh-CN" altLang="en-US" sz="3600" dirty="0"/>
              <a:t>就是</a:t>
            </a:r>
            <a:r>
              <a:rPr lang="en-US" altLang="zh-CN" sz="3600" dirty="0"/>
              <a:t>Black Out</a:t>
            </a:r>
            <a:r>
              <a:rPr lang="zh-CN" altLang="en-US" sz="3600" dirty="0"/>
              <a:t>（黑场），按住就全黑，松手就正常。</a:t>
            </a:r>
            <a:endParaRPr lang="en-US" altLang="zh-CN" sz="3600" dirty="0"/>
          </a:p>
          <a:p>
            <a:pPr marL="0" indent="0">
              <a:buNone/>
            </a:pP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下方的杆子可以调其他所有灯整体亮度，正常情况拉满即可。</a:t>
            </a:r>
            <a:endParaRPr lang="en-US" altLang="zh-CN" sz="3600" dirty="0"/>
          </a:p>
          <a:p>
            <a:pPr marL="0" indent="0">
              <a:buNone/>
            </a:pPr>
            <a:endParaRPr lang="en-US" altLang="zh-CN" sz="3600" dirty="0"/>
          </a:p>
          <a:p>
            <a:pPr marL="0" indent="0">
              <a:buNone/>
            </a:pPr>
            <a:r>
              <a:rPr lang="en-US" altLang="zh-CN" sz="3600" dirty="0"/>
              <a:t>B.O.</a:t>
            </a:r>
            <a:r>
              <a:rPr lang="zh-CN" altLang="en-US" sz="3600" dirty="0"/>
              <a:t>和下方这根杆子</a:t>
            </a:r>
            <a:r>
              <a:rPr lang="zh-CN" alt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独立操作</a:t>
            </a:r>
            <a:r>
              <a:rPr lang="zh-CN" altLang="en-US" sz="3600" dirty="0"/>
              <a:t>，不影响在放的</a:t>
            </a:r>
            <a:r>
              <a:rPr lang="en-US" altLang="zh-CN" sz="3600" dirty="0"/>
              <a:t>ppt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11FE4D-DCA5-F312-08EC-D5F4A378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09" y="0"/>
            <a:ext cx="2314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19F19-AFB5-17A2-4CB7-AF650F94E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7657D20-0C3E-EC26-15C6-C6941A23D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4826" r="3119" b="7842"/>
          <a:stretch>
            <a:fillRect/>
          </a:stretch>
        </p:blipFill>
        <p:spPr>
          <a:xfrm>
            <a:off x="368489" y="0"/>
            <a:ext cx="11163868" cy="6776492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4B51A7E3-11DF-1C07-5B27-303675DD97C9}"/>
              </a:ext>
            </a:extLst>
          </p:cNvPr>
          <p:cNvSpPr/>
          <p:nvPr/>
        </p:nvSpPr>
        <p:spPr>
          <a:xfrm>
            <a:off x="457199" y="2340591"/>
            <a:ext cx="1808329" cy="8188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3292AA7-9644-F783-AD69-5C0F0041C7E2}"/>
              </a:ext>
            </a:extLst>
          </p:cNvPr>
          <p:cNvSpPr/>
          <p:nvPr/>
        </p:nvSpPr>
        <p:spPr>
          <a:xfrm>
            <a:off x="211539" y="4742597"/>
            <a:ext cx="3753136" cy="16790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626BBE17-96C1-F704-36B1-A36EFA515E4A}"/>
              </a:ext>
            </a:extLst>
          </p:cNvPr>
          <p:cNvSpPr/>
          <p:nvPr/>
        </p:nvSpPr>
        <p:spPr>
          <a:xfrm>
            <a:off x="2265528" y="3336876"/>
            <a:ext cx="992875" cy="6141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ECF1F382-D34E-EC31-CC2B-82F796E19A37}"/>
              </a:ext>
            </a:extLst>
          </p:cNvPr>
          <p:cNvSpPr/>
          <p:nvPr/>
        </p:nvSpPr>
        <p:spPr>
          <a:xfrm>
            <a:off x="3666129" y="2814850"/>
            <a:ext cx="992875" cy="6141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89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1C0CA-D807-ED55-AD6F-066BF2F6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CDA409-1897-2159-91E6-7696A8EB0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先介绍如何做一页</a:t>
            </a:r>
            <a:r>
              <a:rPr lang="en-US" altLang="zh-CN" sz="3600" dirty="0"/>
              <a:t>ppt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3071510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348C8-5640-351A-1A5D-F3F2ABF46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1ABF804-EE17-9E1C-31CA-7C17F6619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4826" r="3119" b="7842"/>
          <a:stretch>
            <a:fillRect/>
          </a:stretch>
        </p:blipFill>
        <p:spPr>
          <a:xfrm>
            <a:off x="368489" y="0"/>
            <a:ext cx="11163868" cy="6776492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E2EBA421-E244-16C7-5814-BBBE0AFD9BF3}"/>
              </a:ext>
            </a:extLst>
          </p:cNvPr>
          <p:cNvSpPr/>
          <p:nvPr/>
        </p:nvSpPr>
        <p:spPr>
          <a:xfrm>
            <a:off x="525438" y="143301"/>
            <a:ext cx="5029201" cy="24497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26B11D1B-1936-A3B2-29BB-D6B2BB3640C6}"/>
              </a:ext>
            </a:extLst>
          </p:cNvPr>
          <p:cNvSpPr/>
          <p:nvPr/>
        </p:nvSpPr>
        <p:spPr>
          <a:xfrm>
            <a:off x="4561764" y="4906369"/>
            <a:ext cx="5831006" cy="1808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283A992-F16D-B574-715E-65942556268E}"/>
              </a:ext>
            </a:extLst>
          </p:cNvPr>
          <p:cNvSpPr txBox="1"/>
          <p:nvPr/>
        </p:nvSpPr>
        <p:spPr>
          <a:xfrm>
            <a:off x="228601" y="3044321"/>
            <a:ext cx="63871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28305-9A15-C691-E3AD-A043B938F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D07F8D-BE7D-FF05-5E18-CC0012B91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4826" r="3119" b="7842"/>
          <a:stretch>
            <a:fillRect/>
          </a:stretch>
        </p:blipFill>
        <p:spPr>
          <a:xfrm>
            <a:off x="368489" y="0"/>
            <a:ext cx="11163868" cy="6776492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50A01256-AFE5-3433-7FA0-7AA7A2ABA8AC}"/>
              </a:ext>
            </a:extLst>
          </p:cNvPr>
          <p:cNvSpPr/>
          <p:nvPr/>
        </p:nvSpPr>
        <p:spPr>
          <a:xfrm>
            <a:off x="9437427" y="5547816"/>
            <a:ext cx="716508" cy="79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69FB0AE-A548-F6C5-11CD-BDBC253FCC1C}"/>
              </a:ext>
            </a:extLst>
          </p:cNvPr>
          <p:cNvSpPr/>
          <p:nvPr/>
        </p:nvSpPr>
        <p:spPr>
          <a:xfrm>
            <a:off x="5338549" y="261578"/>
            <a:ext cx="4330890" cy="47263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56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592F0D-0889-AFF2-E5F8-62DA3516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50339"/>
            <a:ext cx="8371311" cy="4397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D37AB8-5B0A-6E45-E298-D5ADA7CA3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689" y="1881050"/>
            <a:ext cx="8285630" cy="42193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B81DFA-A9E8-5EAC-EFF3-FF95865A8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2977"/>
            <a:ext cx="12192000" cy="50720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F2EA7-BFD9-9080-BBBC-EFB6CB996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13430"/>
            <a:ext cx="12192000" cy="50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E82F-17D4-D889-10B3-DCDD7454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EB58BA6-E7DC-7ADF-4BDF-4E4FC3622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48987" r="15934" b="32139"/>
          <a:stretch>
            <a:fillRect/>
          </a:stretch>
        </p:blipFill>
        <p:spPr>
          <a:xfrm>
            <a:off x="339878" y="2524834"/>
            <a:ext cx="11512243" cy="204716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7DBFFDA-B186-2615-0EEA-9867295A500F}"/>
              </a:ext>
            </a:extLst>
          </p:cNvPr>
          <p:cNvSpPr txBox="1"/>
          <p:nvPr/>
        </p:nvSpPr>
        <p:spPr>
          <a:xfrm>
            <a:off x="719920" y="314769"/>
            <a:ext cx="46300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THRU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AAE22C0-7C7E-120D-9BA2-836339AE06EC}"/>
              </a:ext>
            </a:extLst>
          </p:cNvPr>
          <p:cNvSpPr txBox="1"/>
          <p:nvPr/>
        </p:nvSpPr>
        <p:spPr>
          <a:xfrm>
            <a:off x="8596953" y="4709348"/>
            <a:ext cx="24782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2D969-2972-B8B3-357A-7D4642AE2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724BA27-904D-7833-FB9D-06115DD36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48987" r="15934" b="32139"/>
          <a:stretch>
            <a:fillRect/>
          </a:stretch>
        </p:blipFill>
        <p:spPr>
          <a:xfrm>
            <a:off x="162457" y="334369"/>
            <a:ext cx="11512243" cy="2047165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DA5B0401-293A-812D-6569-24A66DA5F3F6}"/>
              </a:ext>
            </a:extLst>
          </p:cNvPr>
          <p:cNvSpPr/>
          <p:nvPr/>
        </p:nvSpPr>
        <p:spPr>
          <a:xfrm>
            <a:off x="4046561" y="1050878"/>
            <a:ext cx="1146412" cy="79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A8DEF-0146-FD8E-012E-F524FC79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57" y="3548417"/>
            <a:ext cx="11758861" cy="2628545"/>
          </a:xfrm>
        </p:spPr>
        <p:txBody>
          <a:bodyPr/>
          <a:lstStyle/>
          <a:p>
            <a:r>
              <a:rPr lang="en-US" altLang="zh-CN" dirty="0"/>
              <a:t>Form	</a:t>
            </a:r>
            <a:r>
              <a:rPr lang="zh-CN" altLang="en-US" dirty="0"/>
              <a:t>形式（</a:t>
            </a:r>
            <a:r>
              <a:rPr lang="en-US" altLang="zh-CN" dirty="0"/>
              <a:t>1 Stomp</a:t>
            </a:r>
            <a:r>
              <a:rPr lang="zh-CN" altLang="en-US" dirty="0"/>
              <a:t>就是无动效，其他如</a:t>
            </a:r>
            <a:r>
              <a:rPr lang="en-US" altLang="zh-CN" dirty="0"/>
              <a:t>Random</a:t>
            </a:r>
            <a:r>
              <a:rPr lang="zh-CN" altLang="en-US" dirty="0"/>
              <a:t>、</a:t>
            </a:r>
            <a:r>
              <a:rPr lang="en-US" altLang="zh-CN" dirty="0"/>
              <a:t>Sin</a:t>
            </a:r>
            <a:r>
              <a:rPr lang="zh-CN" altLang="en-US" dirty="0"/>
              <a:t>顾名思义）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还可以调整更细节的 </a:t>
            </a:r>
            <a:r>
              <a:rPr lang="en-US" altLang="zh-CN" dirty="0"/>
              <a:t>Speed</a:t>
            </a:r>
            <a:r>
              <a:rPr lang="zh-CN" altLang="en-US" dirty="0"/>
              <a:t>（指频率）、</a:t>
            </a:r>
            <a:r>
              <a:rPr lang="en-US" altLang="zh-CN" dirty="0"/>
              <a:t>Low</a:t>
            </a:r>
            <a:r>
              <a:rPr lang="zh-CN" altLang="en-US" dirty="0"/>
              <a:t>、</a:t>
            </a:r>
            <a:r>
              <a:rPr lang="en-US" altLang="zh-CN" dirty="0"/>
              <a:t>High </a:t>
            </a:r>
            <a:r>
              <a:rPr lang="zh-CN" altLang="en-US" dirty="0"/>
              <a:t>等 顾名思义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Phase    </a:t>
            </a:r>
            <a:r>
              <a:rPr lang="zh-CN" altLang="en-US" dirty="0"/>
              <a:t>相位（物理上的概念，相位都相同就一起变，相位</a:t>
            </a:r>
            <a:r>
              <a:rPr lang="en-US" altLang="zh-CN" dirty="0"/>
              <a:t>Thru</a:t>
            </a:r>
            <a:r>
              <a:rPr lang="zh-CN" altLang="en-US" dirty="0"/>
              <a:t>就轮流）</a:t>
            </a:r>
            <a:endParaRPr lang="en-US" altLang="zh-CN" dirty="0"/>
          </a:p>
          <a:p>
            <a:r>
              <a:rPr lang="en-US" altLang="zh-CN" dirty="0"/>
              <a:t>Attack   </a:t>
            </a:r>
            <a:r>
              <a:rPr lang="zh-CN" altLang="en-US" dirty="0"/>
              <a:t>启动时间（过多久进行处理，用得相对少）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531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92BE4A9B-5227-9823-21D4-49C747E12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83507" cy="869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当然其实</a:t>
            </a:r>
            <a:r>
              <a:rPr lang="zh-CN" altLang="en-US" sz="3600" dirty="0">
                <a:solidFill>
                  <a:srgbClr val="FF0000"/>
                </a:solidFill>
              </a:rPr>
              <a:t>颜色</a:t>
            </a:r>
            <a:r>
              <a:rPr lang="zh-CN" altLang="en-US" sz="3600" dirty="0"/>
              <a:t>、</a:t>
            </a:r>
            <a:r>
              <a:rPr lang="zh-CN" alt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亮度</a:t>
            </a:r>
            <a:r>
              <a:rPr lang="zh-CN" altLang="en-US" sz="3600" dirty="0"/>
              <a:t>和</a:t>
            </a:r>
            <a:r>
              <a:rPr lang="zh-CN" altLang="en-US" sz="3600" dirty="0">
                <a:solidFill>
                  <a:srgbClr val="00B0F0"/>
                </a:solidFill>
              </a:rPr>
              <a:t>动效</a:t>
            </a:r>
            <a:r>
              <a:rPr lang="zh-CN" altLang="en-US" sz="3600" dirty="0"/>
              <a:t>都可以存</a:t>
            </a:r>
            <a:r>
              <a:rPr lang="en-US" altLang="zh-CN" sz="3600" dirty="0"/>
              <a:t>/</a:t>
            </a:r>
            <a:r>
              <a:rPr lang="zh-CN" altLang="en-US" sz="3600" dirty="0"/>
              <a:t>读预设。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4142615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D0AC7-F52E-9710-E22B-B8DDBACF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736C23CC-62A2-76AC-AD6F-42063D2AA8EE}"/>
              </a:ext>
            </a:extLst>
          </p:cNvPr>
          <p:cNvSpPr txBox="1"/>
          <p:nvPr/>
        </p:nvSpPr>
        <p:spPr>
          <a:xfrm>
            <a:off x="542498" y="383008"/>
            <a:ext cx="51690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21026C6-A834-406A-9079-6EFC9DAAFE8D}"/>
              </a:ext>
            </a:extLst>
          </p:cNvPr>
          <p:cNvSpPr txBox="1"/>
          <p:nvPr/>
        </p:nvSpPr>
        <p:spPr>
          <a:xfrm>
            <a:off x="4939352" y="2497976"/>
            <a:ext cx="369285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3EF37E-C001-BD5F-E164-C53C08D2B8E7}"/>
              </a:ext>
            </a:extLst>
          </p:cNvPr>
          <p:cNvSpPr txBox="1"/>
          <p:nvPr/>
        </p:nvSpPr>
        <p:spPr>
          <a:xfrm>
            <a:off x="9377150" y="4292222"/>
            <a:ext cx="15683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3070B9B-A768-4EC6-821A-2FCEBA31FC54}"/>
              </a:ext>
            </a:extLst>
          </p:cNvPr>
          <p:cNvSpPr txBox="1"/>
          <p:nvPr/>
        </p:nvSpPr>
        <p:spPr>
          <a:xfrm>
            <a:off x="741872" y="5434519"/>
            <a:ext cx="6625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SECOND CUE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4CB5-93BF-E5AA-522A-0738BD05B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5399275-CF8D-ECEB-00E1-A5ADEBFF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20" y="388960"/>
            <a:ext cx="10393908" cy="6100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务必注意保存的是前一个 </a:t>
            </a:r>
            <a:r>
              <a:rPr lang="en-US" altLang="zh-CN" sz="3600" dirty="0"/>
              <a:t>Cue </a:t>
            </a:r>
            <a:r>
              <a:rPr lang="zh-CN" altLang="en-US" sz="3600" dirty="0"/>
              <a:t>到这个 </a:t>
            </a:r>
            <a:r>
              <a:rPr lang="en-US" altLang="zh-CN" sz="3600" dirty="0"/>
              <a:t>Cue </a:t>
            </a:r>
            <a:r>
              <a:rPr lang="zh-CN" altLang="en-US" sz="3600" dirty="0"/>
              <a:t>的</a:t>
            </a:r>
            <a:r>
              <a:rPr lang="zh-CN" altLang="en-US" sz="3600" dirty="0">
                <a:solidFill>
                  <a:srgbClr val="FF0000"/>
                </a:solidFill>
              </a:rPr>
              <a:t>变化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>
              <a:buNone/>
            </a:pP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例如，若这个</a:t>
            </a:r>
            <a:r>
              <a:rPr lang="en-US" altLang="zh-CN" sz="3600" dirty="0"/>
              <a:t> Cue </a:t>
            </a:r>
            <a:r>
              <a:rPr lang="zh-CN" altLang="en-US" sz="3600" dirty="0"/>
              <a:t>是从全黑场做的亮起</a:t>
            </a:r>
            <a:r>
              <a:rPr lang="zh-CN" altLang="en-US" sz="3600" dirty="0">
                <a:solidFill>
                  <a:srgbClr val="FF0000"/>
                </a:solidFill>
              </a:rPr>
              <a:t>红色</a:t>
            </a:r>
            <a:r>
              <a:rPr lang="zh-CN" altLang="en-US" sz="3600" dirty="0"/>
              <a:t>面光，那么它在所有灯都是</a:t>
            </a:r>
            <a:r>
              <a:rPr lang="zh-CN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黄色</a:t>
            </a:r>
            <a:r>
              <a:rPr lang="zh-CN" altLang="en-US" sz="3600" dirty="0"/>
              <a:t>时的效果将是</a:t>
            </a:r>
            <a:r>
              <a:rPr lang="en-US" altLang="zh-CN" sz="3600" dirty="0"/>
              <a:t>【</a:t>
            </a:r>
            <a:r>
              <a:rPr lang="zh-CN" altLang="en-US" sz="3600" dirty="0"/>
              <a:t>面光</a:t>
            </a:r>
            <a:r>
              <a:rPr lang="zh-CN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改为</a:t>
            </a:r>
            <a:r>
              <a:rPr lang="zh-CN" altLang="en-US" sz="3600" dirty="0">
                <a:solidFill>
                  <a:srgbClr val="FF0000"/>
                </a:solidFill>
              </a:rPr>
              <a:t>红色</a:t>
            </a:r>
            <a:r>
              <a:rPr lang="zh-CN" altLang="en-US" sz="3600" dirty="0"/>
              <a:t>，其他光不变</a:t>
            </a:r>
            <a:r>
              <a:rPr lang="en-US" altLang="zh-CN" sz="3600" dirty="0"/>
              <a:t>】</a:t>
            </a:r>
            <a:r>
              <a:rPr lang="zh-CN" altLang="en-US" sz="3600" dirty="0"/>
              <a:t>。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（因为同时放几个</a:t>
            </a:r>
            <a:r>
              <a:rPr lang="en-US" altLang="zh-CN" sz="3600" dirty="0"/>
              <a:t>ppt</a:t>
            </a:r>
            <a:r>
              <a:rPr lang="zh-CN" altLang="en-US" sz="3600" dirty="0"/>
              <a:t>，这种情况是完全可能出现的。）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如果希望无论在何时的效果都是面光改为红色且其他灯灭，需要选中需要灭的灯将它们</a:t>
            </a:r>
            <a:r>
              <a:rPr lang="en-US" altLang="zh-CN" sz="3600" dirty="0"/>
              <a:t> Dimmer </a:t>
            </a:r>
            <a:r>
              <a:rPr lang="zh-CN" altLang="en-US" sz="3600" dirty="0"/>
              <a:t>设置为</a:t>
            </a:r>
            <a:r>
              <a:rPr lang="en-US" altLang="zh-CN" sz="3600" dirty="0"/>
              <a:t>0 —— </a:t>
            </a:r>
            <a:r>
              <a:rPr lang="zh-CN" altLang="en-US" sz="3600" dirty="0"/>
              <a:t>即使这些灯现在本来 </a:t>
            </a:r>
            <a:r>
              <a:rPr lang="en-US" altLang="zh-CN" sz="3600" dirty="0"/>
              <a:t>Dimmer </a:t>
            </a:r>
            <a:r>
              <a:rPr lang="zh-CN" altLang="en-US" sz="3600" dirty="0"/>
              <a:t>就是</a:t>
            </a:r>
            <a:r>
              <a:rPr lang="en-US" altLang="zh-CN" sz="3600" dirty="0"/>
              <a:t>0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1459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DB994-59F5-0855-28C6-A6F7E79E1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0376B6-3F5E-31EE-A424-C9E9AB29F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9" r="24552" b="26679"/>
          <a:stretch>
            <a:fillRect/>
          </a:stretch>
        </p:blipFill>
        <p:spPr>
          <a:xfrm>
            <a:off x="504968" y="-1"/>
            <a:ext cx="1235122" cy="680471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FAEA4A0-954F-F0C2-5D98-0494AD96D69B}"/>
              </a:ext>
            </a:extLst>
          </p:cNvPr>
          <p:cNvSpPr txBox="1"/>
          <p:nvPr/>
        </p:nvSpPr>
        <p:spPr>
          <a:xfrm>
            <a:off x="1740091" y="1174536"/>
            <a:ext cx="1045191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OOPS</a:t>
            </a:r>
            <a:endParaRPr lang="zh-CN" altLang="en-US" sz="28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699B2-F863-0620-C3E0-3BCEAB677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2A1881-6EB5-282E-D3DC-B45EEB394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647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有了这些基础知识，大家大概就可以自己上手编灯了。</a:t>
            </a:r>
            <a:endParaRPr lang="en-US" altLang="zh-CN" sz="3600" dirty="0"/>
          </a:p>
          <a:p>
            <a:pPr marL="0" indent="0">
              <a:buNone/>
            </a:pPr>
            <a:r>
              <a:rPr lang="en-US" altLang="zh-CN" sz="3600" dirty="0"/>
              <a:t>——</a:t>
            </a:r>
            <a:r>
              <a:rPr lang="zh-CN" altLang="en-US" sz="3600" dirty="0"/>
              <a:t>但请</a:t>
            </a:r>
            <a:r>
              <a:rPr lang="zh-CN" altLang="en-US" sz="3600" dirty="0">
                <a:solidFill>
                  <a:srgbClr val="FF0000"/>
                </a:solidFill>
              </a:rPr>
              <a:t>务必在有经验的同学的指导下操作</a:t>
            </a:r>
            <a:r>
              <a:rPr lang="zh-CN" altLang="en-US" sz="3600" dirty="0"/>
              <a:t>。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2240341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5E0E4-D8D2-21A8-2772-98E32F26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如何进行结合实际的灯光编写？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A5D8D9-62AA-FF8A-20FF-B4596A02D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了解可用的灯</a:t>
            </a:r>
            <a:endParaRPr lang="en-US" altLang="zh-CN" dirty="0"/>
          </a:p>
          <a:p>
            <a:r>
              <a:rPr lang="zh-CN" altLang="en-US" dirty="0"/>
              <a:t>了解灯可以调整的部分（如九一剧场的面光</a:t>
            </a:r>
            <a:r>
              <a:rPr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无法调颜色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尝试基本的光场效果</a:t>
            </a:r>
            <a:r>
              <a:rPr lang="en-US" altLang="zh-CN" dirty="0"/>
              <a:t>【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勘场</a:t>
            </a:r>
            <a:r>
              <a:rPr lang="zh-CN" altLang="en-US" dirty="0"/>
              <a:t>很重要</a:t>
            </a:r>
            <a:r>
              <a:rPr lang="en-US" altLang="zh-CN" dirty="0"/>
              <a:t>】</a:t>
            </a:r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哪些颜色好看？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全耳光是什么效果？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顶光做定点大小够不够？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面光的大小是否需要补追光？</a:t>
            </a:r>
            <a:endParaRPr lang="en-US" altLang="zh-CN" dirty="0"/>
          </a:p>
          <a:p>
            <a:r>
              <a:rPr lang="zh-CN" altLang="en-US" dirty="0"/>
              <a:t>结合之前考虑的</a:t>
            </a:r>
            <a:r>
              <a:rPr lang="zh-CN" altLang="en-US" dirty="0">
                <a:solidFill>
                  <a:srgbClr val="FF0000"/>
                </a:solidFill>
              </a:rPr>
              <a:t>氛围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聚焦</a:t>
            </a:r>
            <a:r>
              <a:rPr lang="zh-CN" altLang="en-US" dirty="0"/>
              <a:t>、</a:t>
            </a:r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效果</a:t>
            </a:r>
            <a:r>
              <a:rPr lang="zh-CN" altLang="en-US" dirty="0"/>
              <a:t>进行设计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88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8EA1-4ED3-4A5F-C983-5FBD9304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90F95-8AD1-EF5E-EFEE-58C70BA4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与灯光操控的配合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4BC03C-7D50-54DD-CAFA-6B5E1E098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写出合理的 </a:t>
            </a:r>
            <a:r>
              <a:rPr lang="en-US" altLang="zh-CN" dirty="0"/>
              <a:t>Cue </a:t>
            </a:r>
            <a:r>
              <a:rPr lang="zh-CN" altLang="en-US" dirty="0"/>
              <a:t>表</a:t>
            </a:r>
            <a:endParaRPr lang="en-US" altLang="zh-CN" dirty="0"/>
          </a:p>
          <a:p>
            <a:r>
              <a:rPr lang="zh-CN" altLang="en-US" dirty="0"/>
              <a:t>尽量以台词</a:t>
            </a:r>
            <a:r>
              <a:rPr lang="en-US" altLang="zh-CN" dirty="0"/>
              <a:t>/</a:t>
            </a:r>
            <a:r>
              <a:rPr lang="zh-CN" altLang="en-US" dirty="0"/>
              <a:t>歌词这样的</a:t>
            </a:r>
            <a:r>
              <a:rPr lang="zh-CN" altLang="en-US" dirty="0">
                <a:solidFill>
                  <a:srgbClr val="CC99FF"/>
                </a:solidFill>
              </a:rPr>
              <a:t>声音</a:t>
            </a:r>
            <a:r>
              <a:rPr lang="zh-CN" altLang="en-US" dirty="0"/>
              <a:t>元素作为切换标致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中控看舞台可能视角并不好</a:t>
            </a:r>
            <a:endParaRPr lang="en-US" altLang="zh-CN" dirty="0"/>
          </a:p>
          <a:p>
            <a:r>
              <a:rPr lang="zh-CN" altLang="en-US" dirty="0"/>
              <a:t>给出</a:t>
            </a:r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明确指令</a:t>
            </a:r>
            <a:endParaRPr lang="en-US" altLang="zh-CN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杆的高低可以控制亮度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尽量给出大致多高（当然理想情况是一直推满就行）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BF46F-3AF3-4F54-1479-EA777B2E9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AF02A-35A8-43A0-1633-E3DDB528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避免意外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68C4E5-13D5-01DE-17B8-A81350A48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不同段分到不同杆子上</a:t>
            </a:r>
            <a:endParaRPr lang="en-US" altLang="zh-CN" dirty="0"/>
          </a:p>
          <a:p>
            <a:r>
              <a:rPr lang="zh-CN" altLang="en-US" dirty="0"/>
              <a:t>设置</a:t>
            </a:r>
            <a:r>
              <a:rPr lang="en-US" altLang="zh-CN" dirty="0"/>
              <a:t> Go Back </a:t>
            </a:r>
            <a:r>
              <a:rPr lang="zh-CN" altLang="en-US" dirty="0"/>
              <a:t>按键 （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虽然今天没教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预留一根杆子，只放一页面光全亮的</a:t>
            </a:r>
            <a:r>
              <a:rPr lang="en-US" altLang="zh-CN" dirty="0"/>
              <a:t>ppt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56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8B591-0A48-49A6-6CF7-C87A0EC84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3D6D95-8BF8-19A9-2FE3-35F32AA42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编灯就是</a:t>
            </a:r>
            <a:r>
              <a:rPr lang="zh-CN" altLang="en-US" sz="3600" dirty="0">
                <a:solidFill>
                  <a:srgbClr val="FFC000"/>
                </a:solidFill>
              </a:rPr>
              <a:t>做</a:t>
            </a:r>
            <a:r>
              <a:rPr lang="en-US" altLang="zh-CN" sz="3600" dirty="0">
                <a:solidFill>
                  <a:srgbClr val="FFC000"/>
                </a:solidFill>
              </a:rPr>
              <a:t>ppt</a:t>
            </a:r>
            <a:r>
              <a:rPr lang="en-US" altLang="zh-CN" sz="3600" dirty="0"/>
              <a:t>——</a:t>
            </a:r>
            <a:r>
              <a:rPr lang="zh-CN" altLang="en-US" sz="3600" dirty="0"/>
              <a:t>至少请在第一节课这么理解。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906912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517DF-63E8-F577-4A5D-C60A8FEED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ED711D-EF07-9AAF-9639-FDA356A0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512AFE-01A2-581C-413A-A38088E6E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如果需要在九一剧场演出？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7BB280-3432-5960-8AE4-6830728C6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23397" r="55159" b="56901"/>
          <a:stretch>
            <a:fillRect/>
          </a:stretch>
        </p:blipFill>
        <p:spPr>
          <a:xfrm>
            <a:off x="1344304" y="2586250"/>
            <a:ext cx="8872714" cy="343241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0A8E515-8D0F-1A05-3D56-C3513257CE2A}"/>
              </a:ext>
            </a:extLst>
          </p:cNvPr>
          <p:cNvSpPr/>
          <p:nvPr/>
        </p:nvSpPr>
        <p:spPr>
          <a:xfrm>
            <a:off x="2142698" y="5646085"/>
            <a:ext cx="730155" cy="45172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追光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2B56BA-6E2D-4B73-11EA-6BE8ECC3694A}"/>
              </a:ext>
            </a:extLst>
          </p:cNvPr>
          <p:cNvSpPr/>
          <p:nvPr/>
        </p:nvSpPr>
        <p:spPr>
          <a:xfrm>
            <a:off x="8873320" y="5646085"/>
            <a:ext cx="730155" cy="45172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追光</a:t>
            </a:r>
          </a:p>
        </p:txBody>
      </p:sp>
    </p:spTree>
    <p:extLst>
      <p:ext uri="{BB962C8B-B14F-4D97-AF65-F5344CB8AC3E}">
        <p14:creationId xmlns:p14="http://schemas.microsoft.com/office/powerpoint/2010/main" val="23227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742D0-E9F2-FAE1-5FE3-11227390F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699B0E-F1A9-5E09-5514-58F77797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FF01BF-C67C-E25E-45EC-2AE4405A8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如果需要在</a:t>
            </a:r>
            <a:r>
              <a:rPr lang="en-US" altLang="zh-CN" dirty="0"/>
              <a:t>【</a:t>
            </a:r>
            <a:r>
              <a:rPr lang="zh-CN" altLang="en-US" dirty="0"/>
              <a:t>这个教室</a:t>
            </a:r>
            <a:r>
              <a:rPr lang="en-US" altLang="zh-CN" dirty="0"/>
              <a:t>】</a:t>
            </a:r>
            <a:r>
              <a:rPr lang="zh-CN" altLang="en-US" dirty="0"/>
              <a:t>演出？</a:t>
            </a:r>
            <a:endParaRPr lang="en-US" altLang="zh-CN" dirty="0"/>
          </a:p>
          <a:p>
            <a:r>
              <a:rPr lang="zh-CN" altLang="en-US" dirty="0"/>
              <a:t>试试看勘场！</a:t>
            </a:r>
          </a:p>
        </p:txBody>
      </p:sp>
    </p:spTree>
    <p:extLst>
      <p:ext uri="{BB962C8B-B14F-4D97-AF65-F5344CB8AC3E}">
        <p14:creationId xmlns:p14="http://schemas.microsoft.com/office/powerpoint/2010/main" val="327448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EA37D-58FC-6AA7-E1CD-B90EEF339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E3EF0-5ACF-5F85-9DAA-D813CE1E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DC7E4-1784-5CEB-FFAD-153342290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他们管这个地方叫远方</a:t>
            </a:r>
          </a:p>
          <a:p>
            <a:r>
              <a:rPr lang="zh-CN" altLang="zh-CN" dirty="0"/>
              <a:t>坐上了火车就能去往</a:t>
            </a:r>
          </a:p>
          <a:p>
            <a:r>
              <a:rPr lang="zh-CN" altLang="zh-CN" dirty="0"/>
              <a:t>他们管这个地方叫梦乡</a:t>
            </a:r>
          </a:p>
          <a:p>
            <a:r>
              <a:rPr lang="zh-CN" altLang="zh-CN" dirty="0"/>
              <a:t>闭上了双眼就能去往</a:t>
            </a:r>
          </a:p>
          <a:p>
            <a:r>
              <a:rPr lang="zh-CN" altLang="zh-CN" dirty="0"/>
              <a:t>现在我 已来到远方后的远方</a:t>
            </a:r>
          </a:p>
          <a:p>
            <a:r>
              <a:rPr lang="zh-CN" altLang="zh-CN" dirty="0"/>
              <a:t>火车上 雷声滚烫</a:t>
            </a:r>
          </a:p>
          <a:p>
            <a:r>
              <a:rPr lang="zh-CN" altLang="zh-CN" dirty="0"/>
              <a:t>现在我 已来到梦乡里的梦乡</a:t>
            </a:r>
          </a:p>
          <a:p>
            <a:r>
              <a:rPr lang="zh-CN" altLang="zh-CN" dirty="0"/>
              <a:t>闭紧眼 夜半微凉</a:t>
            </a:r>
          </a:p>
        </p:txBody>
      </p:sp>
    </p:spTree>
    <p:extLst>
      <p:ext uri="{BB962C8B-B14F-4D97-AF65-F5344CB8AC3E}">
        <p14:creationId xmlns:p14="http://schemas.microsoft.com/office/powerpoint/2010/main" val="82573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7FDE-A5C9-2F45-0781-6235C0005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2CAFE0-4CB0-FB72-15D9-F2565E8B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7EADCE-7B5A-1F30-627A-0528C57F7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他们管这个地方叫天堂</a:t>
            </a:r>
          </a:p>
          <a:p>
            <a:r>
              <a:rPr lang="zh-CN" altLang="zh-CN" dirty="0"/>
              <a:t>只有变成了鬼才能去往</a:t>
            </a:r>
          </a:p>
          <a:p>
            <a:r>
              <a:rPr lang="zh-CN" altLang="zh-CN" dirty="0"/>
              <a:t>他们管这个地方叫故乡</a:t>
            </a:r>
          </a:p>
          <a:p>
            <a:r>
              <a:rPr lang="zh-CN" altLang="zh-CN" dirty="0"/>
              <a:t>只有绝望的人才能去往</a:t>
            </a:r>
          </a:p>
          <a:p>
            <a:r>
              <a:rPr lang="zh-CN" altLang="zh-CN" dirty="0"/>
              <a:t>脚下的地狱 头顶的天堂</a:t>
            </a:r>
          </a:p>
          <a:p>
            <a:r>
              <a:rPr lang="zh-CN" altLang="zh-CN" dirty="0"/>
              <a:t>等待着无法逃离的死亡</a:t>
            </a:r>
          </a:p>
          <a:p>
            <a:r>
              <a:rPr lang="zh-CN" altLang="zh-CN" dirty="0"/>
              <a:t>永恒的回忆 一瞬的故乡</a:t>
            </a:r>
          </a:p>
          <a:p>
            <a:r>
              <a:rPr lang="zh-CN" altLang="zh-CN" dirty="0"/>
              <a:t>谁把我的离去 原谅</a:t>
            </a:r>
          </a:p>
        </p:txBody>
      </p:sp>
    </p:spTree>
    <p:extLst>
      <p:ext uri="{BB962C8B-B14F-4D97-AF65-F5344CB8AC3E}">
        <p14:creationId xmlns:p14="http://schemas.microsoft.com/office/powerpoint/2010/main" val="226665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0F055-CBD2-4CBF-19CB-DEA1E46C3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F1259-5158-60D9-3D52-FA59D43B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往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376766-57CE-F151-6E13-96C58156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给我一杆枪 杀死找不到梦乡的远方</a:t>
            </a:r>
          </a:p>
          <a:p>
            <a:r>
              <a:rPr lang="zh-CN" altLang="zh-CN" dirty="0"/>
              <a:t>给我一束光 带走迷失在故乡的天堂</a:t>
            </a:r>
          </a:p>
          <a:p>
            <a:r>
              <a:rPr lang="zh-CN" altLang="zh-CN" dirty="0"/>
              <a:t>如果世界尽头 冰雪融化成海洋</a:t>
            </a:r>
          </a:p>
          <a:p>
            <a:r>
              <a:rPr lang="zh-CN" altLang="zh-CN" dirty="0"/>
              <a:t>用什么回答 鲜红的心脏</a:t>
            </a:r>
          </a:p>
          <a:p>
            <a:r>
              <a:rPr lang="zh-CN" altLang="zh-CN" dirty="0"/>
              <a:t>给我一杆枪 杀死只属于远方的梦乡</a:t>
            </a:r>
          </a:p>
          <a:p>
            <a:r>
              <a:rPr lang="zh-CN" altLang="zh-CN" dirty="0"/>
              <a:t>给我一束光 带回已成了天堂的故乡</a:t>
            </a:r>
          </a:p>
          <a:p>
            <a:r>
              <a:rPr lang="zh-CN" altLang="zh-CN" dirty="0"/>
              <a:t>如果世界尽头 海洋沸腾成岩浆</a:t>
            </a:r>
          </a:p>
          <a:p>
            <a:r>
              <a:rPr lang="zh-CN" altLang="zh-CN" dirty="0"/>
              <a:t>用什么回答 刺痛的胸腔</a:t>
            </a:r>
          </a:p>
        </p:txBody>
      </p:sp>
    </p:spTree>
    <p:extLst>
      <p:ext uri="{BB962C8B-B14F-4D97-AF65-F5344CB8AC3E}">
        <p14:creationId xmlns:p14="http://schemas.microsoft.com/office/powerpoint/2010/main" val="22640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6091755-90E1-3AAD-877B-DCA1E5459B98}"/>
              </a:ext>
            </a:extLst>
          </p:cNvPr>
          <p:cNvSpPr txBox="1"/>
          <p:nvPr/>
        </p:nvSpPr>
        <p:spPr>
          <a:xfrm>
            <a:off x="2243919" y="828288"/>
            <a:ext cx="77041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感谢</a:t>
            </a:r>
            <a:endParaRPr lang="en-US" altLang="zh-CN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zh-CN" altLang="en-US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聆听</a:t>
            </a:r>
          </a:p>
        </p:txBody>
      </p:sp>
    </p:spTree>
    <p:extLst>
      <p:ext uri="{BB962C8B-B14F-4D97-AF65-F5344CB8AC3E}">
        <p14:creationId xmlns:p14="http://schemas.microsoft.com/office/powerpoint/2010/main" val="3346833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0C004C-94AE-4333-628F-208287084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5EB9AC6-57F4-5805-5782-762CE41A2AD3}"/>
              </a:ext>
            </a:extLst>
          </p:cNvPr>
          <p:cNvSpPr txBox="1"/>
          <p:nvPr/>
        </p:nvSpPr>
        <p:spPr>
          <a:xfrm>
            <a:off x="2243919" y="828288"/>
            <a:ext cx="77041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感谢</a:t>
            </a:r>
            <a:endParaRPr lang="en-US" altLang="zh-CN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zh-CN" altLang="en-US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聆听</a:t>
            </a:r>
          </a:p>
        </p:txBody>
      </p:sp>
    </p:spTree>
    <p:extLst>
      <p:ext uri="{BB962C8B-B14F-4D97-AF65-F5344CB8AC3E}">
        <p14:creationId xmlns:p14="http://schemas.microsoft.com/office/powerpoint/2010/main" val="408542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3CCE7-AE6C-46B6-E81B-B5A3AF650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1A4D0AE-E3ED-A517-8141-8696ACE13234}"/>
              </a:ext>
            </a:extLst>
          </p:cNvPr>
          <p:cNvSpPr txBox="1"/>
          <p:nvPr/>
        </p:nvSpPr>
        <p:spPr>
          <a:xfrm>
            <a:off x="2243919" y="828288"/>
            <a:ext cx="77041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感谢</a:t>
            </a:r>
            <a:endParaRPr lang="en-US" altLang="zh-CN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zh-CN" altLang="en-US" sz="1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聆听</a:t>
            </a:r>
          </a:p>
        </p:txBody>
      </p:sp>
    </p:spTree>
    <p:extLst>
      <p:ext uri="{BB962C8B-B14F-4D97-AF65-F5344CB8AC3E}">
        <p14:creationId xmlns:p14="http://schemas.microsoft.com/office/powerpoint/2010/main" val="166147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6B560-6097-DCBD-2B55-A4AA4F099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93348-6CFF-B78A-1C4F-FB8669BDF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不过对应</a:t>
            </a:r>
            <a:r>
              <a:rPr lang="en-US" altLang="zh-CN" sz="3600" dirty="0"/>
              <a:t>ppt</a:t>
            </a:r>
            <a:r>
              <a:rPr lang="zh-CN" altLang="en-US" sz="3600" dirty="0"/>
              <a:t>里</a:t>
            </a:r>
            <a:r>
              <a:rPr lang="en-US" altLang="zh-CN" sz="3600" dirty="0"/>
              <a:t>【</a:t>
            </a:r>
            <a:r>
              <a:rPr lang="zh-CN" altLang="en-US" sz="3600" dirty="0"/>
              <a:t>一页</a:t>
            </a:r>
            <a:r>
              <a:rPr lang="en-US" altLang="zh-CN" sz="3600" dirty="0"/>
              <a:t>】</a:t>
            </a:r>
            <a:r>
              <a:rPr lang="zh-CN" altLang="en-US" sz="3600" dirty="0"/>
              <a:t>的称为一个</a:t>
            </a:r>
            <a:r>
              <a:rPr lang="en-US" altLang="zh-CN" sz="3600" dirty="0">
                <a:solidFill>
                  <a:srgbClr val="FFC000"/>
                </a:solidFill>
              </a:rPr>
              <a:t>【Cue】</a:t>
            </a:r>
            <a:r>
              <a:rPr lang="zh-CN" altLang="en-US" sz="3600" dirty="0"/>
              <a:t>点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30971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74CF36-E6F0-85DB-E530-B05B2D66B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/>
              <a:t>一个很麻烦的事情是</a:t>
            </a:r>
            <a:r>
              <a:rPr lang="en-US" altLang="zh-CN" sz="3600" dirty="0"/>
              <a:t>……</a:t>
            </a:r>
            <a:r>
              <a:rPr lang="zh-CN" altLang="en-US" sz="3600" dirty="0"/>
              <a:t>我们有三套术语</a:t>
            </a:r>
            <a:r>
              <a:rPr lang="en-US" altLang="zh-CN" sz="3600" dirty="0"/>
              <a:t>……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4965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E6735-D1DD-32E6-05E8-BD600026A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有什么</a:t>
            </a:r>
            <a:r>
              <a:rPr lang="en-US" altLang="zh-CN" dirty="0"/>
              <a:t>【</a:t>
            </a:r>
            <a:r>
              <a:rPr lang="zh-CN" altLang="en-US" dirty="0"/>
              <a:t>基于</a:t>
            </a:r>
            <a:r>
              <a:rPr lang="zh-CN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位置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8490AC-2476-A734-FC56-01BAB31F0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顶光 </a:t>
            </a:r>
            <a:r>
              <a:rPr lang="en-US" altLang="zh-CN" dirty="0"/>
              <a:t>– </a:t>
            </a:r>
            <a:r>
              <a:rPr lang="zh-CN" altLang="en-US" dirty="0"/>
              <a:t>演员头顶上的</a:t>
            </a:r>
            <a:endParaRPr lang="en-US" altLang="zh-CN" dirty="0"/>
          </a:p>
          <a:p>
            <a:r>
              <a:rPr lang="zh-CN" altLang="en-US" dirty="0"/>
              <a:t>耳光 </a:t>
            </a:r>
            <a:r>
              <a:rPr lang="en-US" altLang="zh-CN" dirty="0"/>
              <a:t>– </a:t>
            </a:r>
            <a:r>
              <a:rPr lang="zh-CN" altLang="en-US" dirty="0"/>
              <a:t>演员两侧的</a:t>
            </a:r>
            <a:endParaRPr lang="en-US" altLang="zh-CN" dirty="0"/>
          </a:p>
          <a:p>
            <a:r>
              <a:rPr lang="zh-CN" altLang="en-US" dirty="0"/>
              <a:t>面光 </a:t>
            </a:r>
            <a:r>
              <a:rPr lang="en-US" altLang="zh-CN" dirty="0"/>
              <a:t>– </a:t>
            </a:r>
            <a:r>
              <a:rPr lang="zh-CN" altLang="en-US" dirty="0"/>
              <a:t>演员面前的</a:t>
            </a:r>
            <a:endParaRPr lang="en-US" altLang="zh-CN" dirty="0"/>
          </a:p>
          <a:p>
            <a:r>
              <a:rPr lang="zh-CN" altLang="en-US" dirty="0"/>
              <a:t>射灯 </a:t>
            </a:r>
            <a:r>
              <a:rPr lang="en-US" altLang="zh-CN" dirty="0"/>
              <a:t>– </a:t>
            </a:r>
            <a:r>
              <a:rPr lang="zh-CN" altLang="en-US" dirty="0"/>
              <a:t>可以闪观众的</a:t>
            </a:r>
            <a:endParaRPr lang="en-US" altLang="zh-CN" dirty="0"/>
          </a:p>
          <a:p>
            <a:r>
              <a:rPr lang="zh-CN" altLang="en-US" dirty="0"/>
              <a:t>逆光 </a:t>
            </a:r>
            <a:r>
              <a:rPr lang="en-US" altLang="zh-CN" dirty="0"/>
              <a:t>– </a:t>
            </a:r>
            <a:r>
              <a:rPr lang="zh-CN" altLang="en-US" dirty="0"/>
              <a:t>对着屏幕打的</a:t>
            </a:r>
            <a:endParaRPr lang="en-US" altLang="zh-CN" dirty="0"/>
          </a:p>
          <a:p>
            <a:r>
              <a:rPr lang="zh-CN" altLang="en-US" dirty="0"/>
              <a:t>追光</a:t>
            </a:r>
            <a:r>
              <a:rPr lang="en-US" altLang="zh-CN" dirty="0"/>
              <a:t> – </a:t>
            </a:r>
            <a:r>
              <a:rPr lang="zh-CN" altLang="en-US" dirty="0"/>
              <a:t>观众席上对演员打的光</a:t>
            </a:r>
            <a:endParaRPr lang="en-US" altLang="zh-CN" dirty="0"/>
          </a:p>
          <a:p>
            <a:r>
              <a:rPr lang="zh-CN" altLang="en-US" dirty="0"/>
              <a:t>还有和上面都不同的，如面光更后方正对演员打的光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（也可称为第二面光）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F9B94A-6A85-827F-3C80-B585BE0F29F3}"/>
              </a:ext>
            </a:extLst>
          </p:cNvPr>
          <p:cNvSpPr txBox="1"/>
          <p:nvPr/>
        </p:nvSpPr>
        <p:spPr>
          <a:xfrm>
            <a:off x="3048544" y="3244334"/>
            <a:ext cx="609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一个很麻烦的事情是</a:t>
            </a:r>
            <a:r>
              <a:rPr lang="en-US" altLang="zh-CN" dirty="0"/>
              <a:t>……</a:t>
            </a:r>
            <a:r>
              <a:rPr lang="zh-CN" altLang="en-US" dirty="0"/>
              <a:t>我们有两套术语</a:t>
            </a:r>
          </a:p>
        </p:txBody>
      </p:sp>
    </p:spTree>
    <p:extLst>
      <p:ext uri="{BB962C8B-B14F-4D97-AF65-F5344CB8AC3E}">
        <p14:creationId xmlns:p14="http://schemas.microsoft.com/office/powerpoint/2010/main" val="60551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2429</Words>
  <Application>Microsoft Office PowerPoint</Application>
  <PresentationFormat>宽屏</PresentationFormat>
  <Paragraphs>297</Paragraphs>
  <Slides>67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74" baseType="lpstr">
      <vt:lpstr>等线</vt:lpstr>
      <vt:lpstr>等线 Light</vt:lpstr>
      <vt:lpstr>黑体</vt:lpstr>
      <vt:lpstr>宋体</vt:lpstr>
      <vt:lpstr>Arial</vt:lpstr>
      <vt:lpstr>Times New Roman</vt:lpstr>
      <vt:lpstr>Office 主题​​</vt:lpstr>
      <vt:lpstr>Color and Light</vt:lpstr>
      <vt:lpstr>Color and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有什么【基于位置】</vt:lpstr>
      <vt:lpstr>有什么【基于功能】</vt:lpstr>
      <vt:lpstr>有什么【基于硬件】</vt:lpstr>
      <vt:lpstr>能做什么</vt:lpstr>
      <vt:lpstr>是不是还少了什么？</vt:lpstr>
      <vt:lpstr>动态！</vt:lpstr>
      <vt:lpstr>切换动态</vt:lpstr>
      <vt:lpstr>单个Cue点中的动态</vt:lpstr>
      <vt:lpstr>PowerPoint 演示文稿</vt:lpstr>
      <vt:lpstr>PowerPoint 演示文稿</vt:lpstr>
      <vt:lpstr>实践一下！</vt:lpstr>
      <vt:lpstr>【往】</vt:lpstr>
      <vt:lpstr>【往】</vt:lpstr>
      <vt:lpstr>【往】</vt:lpstr>
      <vt:lpstr>【往】</vt:lpstr>
      <vt:lpstr>好吧……所以……</vt:lpstr>
      <vt:lpstr>氛围</vt:lpstr>
      <vt:lpstr>氛围</vt:lpstr>
      <vt:lpstr>【往】</vt:lpstr>
      <vt:lpstr>氛围</vt:lpstr>
      <vt:lpstr>聚焦</vt:lpstr>
      <vt:lpstr>【往】</vt:lpstr>
      <vt:lpstr>效果</vt:lpstr>
      <vt:lpstr>【往】</vt:lpstr>
      <vt:lpstr>忘了说一件事——</vt:lpstr>
      <vt:lpstr>一盏灯的属性</vt:lpstr>
      <vt:lpstr>一盏灯的属性</vt:lpstr>
      <vt:lpstr>不同剧场条件不同</vt:lpstr>
      <vt:lpstr>不同剧场条件不同</vt:lpstr>
      <vt:lpstr>以 MA2 控台为例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如何进行结合实际的灯光编写？</vt:lpstr>
      <vt:lpstr>与灯光操控的配合</vt:lpstr>
      <vt:lpstr>避免意外</vt:lpstr>
      <vt:lpstr>【往】</vt:lpstr>
      <vt:lpstr>【往】</vt:lpstr>
      <vt:lpstr>【往】</vt:lpstr>
      <vt:lpstr>【往】</vt:lpstr>
      <vt:lpstr>【往】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 Richard</dc:creator>
  <cp:lastModifiedBy>Z Richard</cp:lastModifiedBy>
  <cp:revision>593</cp:revision>
  <dcterms:created xsi:type="dcterms:W3CDTF">2025-11-24T05:22:48Z</dcterms:created>
  <dcterms:modified xsi:type="dcterms:W3CDTF">2025-12-04T04:43:36Z</dcterms:modified>
</cp:coreProperties>
</file>